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357" r:id="rId3"/>
    <p:sldId id="256" r:id="rId4"/>
    <p:sldId id="336" r:id="rId5"/>
    <p:sldId id="340" r:id="rId6"/>
    <p:sldId id="341" r:id="rId7"/>
    <p:sldId id="342" r:id="rId8"/>
    <p:sldId id="343" r:id="rId9"/>
    <p:sldId id="257" r:id="rId10"/>
    <p:sldId id="259" r:id="rId11"/>
    <p:sldId id="337" r:id="rId12"/>
    <p:sldId id="258" r:id="rId13"/>
    <p:sldId id="260" r:id="rId14"/>
    <p:sldId id="261" r:id="rId15"/>
    <p:sldId id="262" r:id="rId16"/>
    <p:sldId id="354" r:id="rId17"/>
    <p:sldId id="353" r:id="rId18"/>
    <p:sldId id="355" r:id="rId19"/>
    <p:sldId id="356" r:id="rId20"/>
    <p:sldId id="352" r:id="rId21"/>
    <p:sldId id="264" r:id="rId22"/>
    <p:sldId id="266" r:id="rId23"/>
    <p:sldId id="265" r:id="rId24"/>
    <p:sldId id="272" r:id="rId25"/>
    <p:sldId id="274" r:id="rId26"/>
    <p:sldId id="263" r:id="rId27"/>
    <p:sldId id="267" r:id="rId28"/>
    <p:sldId id="283" r:id="rId29"/>
    <p:sldId id="291" r:id="rId30"/>
    <p:sldId id="285" r:id="rId31"/>
    <p:sldId id="284" r:id="rId32"/>
    <p:sldId id="268" r:id="rId33"/>
    <p:sldId id="289" r:id="rId34"/>
    <p:sldId id="292" r:id="rId35"/>
    <p:sldId id="273" r:id="rId36"/>
    <p:sldId id="293" r:id="rId37"/>
    <p:sldId id="294" r:id="rId38"/>
    <p:sldId id="269" r:id="rId39"/>
    <p:sldId id="275" r:id="rId40"/>
    <p:sldId id="276" r:id="rId41"/>
    <p:sldId id="286" r:id="rId42"/>
    <p:sldId id="329" r:id="rId43"/>
    <p:sldId id="287" r:id="rId44"/>
    <p:sldId id="297" r:id="rId45"/>
    <p:sldId id="299" r:id="rId46"/>
    <p:sldId id="300" r:id="rId47"/>
    <p:sldId id="328" r:id="rId48"/>
    <p:sldId id="301" r:id="rId49"/>
    <p:sldId id="302" r:id="rId50"/>
    <p:sldId id="296" r:id="rId51"/>
    <p:sldId id="338" r:id="rId52"/>
    <p:sldId id="278" r:id="rId53"/>
    <p:sldId id="281" r:id="rId54"/>
    <p:sldId id="280" r:id="rId55"/>
    <p:sldId id="330" r:id="rId56"/>
    <p:sldId id="339" r:id="rId57"/>
    <p:sldId id="282" r:id="rId58"/>
    <p:sldId id="304" r:id="rId59"/>
    <p:sldId id="305" r:id="rId60"/>
    <p:sldId id="306" r:id="rId61"/>
    <p:sldId id="307" r:id="rId62"/>
    <p:sldId id="325" r:id="rId63"/>
    <p:sldId id="277" r:id="rId64"/>
    <p:sldId id="295" r:id="rId65"/>
    <p:sldId id="279" r:id="rId66"/>
    <p:sldId id="324" r:id="rId67"/>
    <p:sldId id="308" r:id="rId68"/>
    <p:sldId id="309" r:id="rId69"/>
    <p:sldId id="312" r:id="rId70"/>
    <p:sldId id="313" r:id="rId71"/>
    <p:sldId id="311" r:id="rId72"/>
    <p:sldId id="344" r:id="rId73"/>
    <p:sldId id="322" r:id="rId74"/>
    <p:sldId id="314" r:id="rId75"/>
    <p:sldId id="316" r:id="rId76"/>
    <p:sldId id="317" r:id="rId77"/>
    <p:sldId id="318" r:id="rId78"/>
    <p:sldId id="319" r:id="rId79"/>
    <p:sldId id="320" r:id="rId80"/>
    <p:sldId id="323" r:id="rId81"/>
    <p:sldId id="331" r:id="rId82"/>
    <p:sldId id="345" r:id="rId83"/>
    <p:sldId id="332" r:id="rId84"/>
    <p:sldId id="333" r:id="rId85"/>
    <p:sldId id="348" r:id="rId86"/>
    <p:sldId id="334" r:id="rId87"/>
    <p:sldId id="346" r:id="rId88"/>
    <p:sldId id="347" r:id="rId89"/>
    <p:sldId id="349" r:id="rId90"/>
    <p:sldId id="350" r:id="rId91"/>
    <p:sldId id="358" r:id="rId92"/>
    <p:sldId id="359" r:id="rId9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EFEB9F"/>
    <a:srgbClr val="B3F4FB"/>
    <a:srgbClr val="FFCCFF"/>
    <a:srgbClr val="FBF575"/>
    <a:srgbClr val="F5F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524" autoAdjust="0"/>
  </p:normalViewPr>
  <p:slideViewPr>
    <p:cSldViewPr>
      <p:cViewPr>
        <p:scale>
          <a:sx n="35" d="100"/>
          <a:sy n="35" d="100"/>
        </p:scale>
        <p:origin x="-4242" y="-145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microsoft.com/office/2007/relationships/hdphoto" Target="../media/hdphoto2.wdp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3.jpeg"/><Relationship Id="rId4" Type="http://schemas.openxmlformats.org/officeDocument/2006/relationships/image" Target="../media/image182.png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84.jpeg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2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93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png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png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jpe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5" Type="http://schemas.openxmlformats.org/officeDocument/2006/relationships/image" Target="../media/image207.jpeg"/><Relationship Id="rId4" Type="http://schemas.openxmlformats.org/officeDocument/2006/relationships/image" Target="../media/image20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5957293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0" y="5840863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46450" y="2879813"/>
            <a:ext cx="6480720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ПОРТФОЛИО</a:t>
            </a:r>
          </a:p>
          <a:p>
            <a:pPr algn="l"/>
            <a:endParaRPr lang="ru-RU" sz="32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2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Республиканский конкурс среди органов студенческого самоуправления профессиональных образовательных организаций «Достижение года-2018»</a:t>
            </a:r>
          </a:p>
          <a:p>
            <a:endParaRPr lang="ru-RU" sz="2800" b="1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ru-RU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Ермолаева Наиля</a:t>
            </a:r>
          </a:p>
          <a:p>
            <a:r>
              <a:rPr lang="ru-RU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ГАПОУ «Казанский педагогический колледж»</a:t>
            </a:r>
          </a:p>
          <a:p>
            <a:pPr algn="l"/>
            <a:endParaRPr lang="ru-RU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ru-RU" sz="3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		Номинация:                      	«Профессионал года»</a:t>
            </a:r>
          </a:p>
          <a:p>
            <a:pPr algn="l"/>
            <a:endParaRPr lang="ru-RU" sz="3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70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3732" y="45369"/>
            <a:ext cx="5829604" cy="1728191"/>
          </a:xfrm>
          <a:prstGeom prst="snip2Diag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Наставляя своих учеников на хорошую учебу,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сам должен не отставать от них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priemniya\Pictures\Сканы\Скан_20181224 (1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6"/>
          <a:stretch/>
        </p:blipFill>
        <p:spPr bwMode="auto">
          <a:xfrm rot="5400000">
            <a:off x="2257553" y="4451917"/>
            <a:ext cx="2336694" cy="674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priemniya\Pictures\Сканы\Скан_20181224 (35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3" t="28477"/>
          <a:stretch/>
        </p:blipFill>
        <p:spPr bwMode="auto">
          <a:xfrm rot="5400000">
            <a:off x="2265880" y="1340941"/>
            <a:ext cx="2376266" cy="6462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01315" y="2687725"/>
            <a:ext cx="3679101" cy="578882"/>
          </a:xfrm>
          <a:prstGeom prst="round2DiagRect">
            <a:avLst/>
          </a:prstGeom>
          <a:solidFill>
            <a:srgbClr val="B3F4FB">
              <a:alpha val="4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Студенческий билет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1315" y="5768310"/>
            <a:ext cx="3679101" cy="578882"/>
          </a:xfrm>
          <a:prstGeom prst="round2DiagRect">
            <a:avLst/>
          </a:prstGeom>
          <a:solidFill>
            <a:srgbClr val="B3F4FB">
              <a:alpha val="4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Зачётная книжка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42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priemniya\Pictures\Сканы\Скан_20181224 (2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8" t="1703" r="25940"/>
          <a:stretch/>
        </p:blipFill>
        <p:spPr bwMode="auto">
          <a:xfrm rot="5400000">
            <a:off x="2410949" y="3691869"/>
            <a:ext cx="2245215" cy="630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riemniya\Pictures\Сканы\Скан_2018122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0" t="2791" r="23939"/>
          <a:stretch/>
        </p:blipFill>
        <p:spPr bwMode="auto">
          <a:xfrm rot="5400000">
            <a:off x="2259217" y="-198598"/>
            <a:ext cx="2363298" cy="643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65667" y="132016"/>
            <a:ext cx="3679101" cy="1055608"/>
          </a:xfrm>
          <a:prstGeom prst="round2DiagRect">
            <a:avLst/>
          </a:prstGeom>
          <a:solidFill>
            <a:srgbClr val="B3F4FB">
              <a:alpha val="4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Сессия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курс 5 семестр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94005" y="4362952"/>
            <a:ext cx="3679101" cy="1055608"/>
          </a:xfrm>
          <a:prstGeom prst="round2DiagRect">
            <a:avLst/>
          </a:prstGeom>
          <a:solidFill>
            <a:srgbClr val="B3F4FB">
              <a:alpha val="4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Сессия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курс 6 семестр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0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90059" y="5508104"/>
            <a:ext cx="5549585" cy="3439239"/>
          </a:xfrm>
          <a:prstGeom prst="round2DiagRect">
            <a:avLst/>
          </a:prstGeom>
          <a:solidFill>
            <a:srgbClr val="B3F4FB">
              <a:alpha val="4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Казанский педагогический колледж научил меня, что учитель должен быть творцом детской души, музой творческих талантов, первооткрывателем самого прекрасного, что есть в ребенке.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p.userapi.com/c639129/v639129125/6a0c2/yZeS5WMrt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0" t="19746" r="4256"/>
          <a:stretch/>
        </p:blipFill>
        <p:spPr bwMode="auto">
          <a:xfrm>
            <a:off x="3638432" y="902611"/>
            <a:ext cx="3101212" cy="4253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24200/v824200111/18b23/U4m1PAlK2s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5" t="23988" r="12054" b="21114"/>
          <a:stretch/>
        </p:blipFill>
        <p:spPr bwMode="auto">
          <a:xfrm>
            <a:off x="188640" y="294770"/>
            <a:ext cx="3882573" cy="291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53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-69561" y="-18336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0648" y="34216"/>
            <a:ext cx="5803033" cy="1505545"/>
          </a:xfrm>
          <a:prstGeom prst="snip1Rect">
            <a:avLst/>
          </a:prstGeom>
          <a:solidFill>
            <a:srgbClr val="B3F4FB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 педагогическая деятельность включает не только преподавание в начальных класса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https://pp.userapi.com/c604620/v604620996/610ce/eKnEHzClY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192" y="1690509"/>
            <a:ext cx="2191648" cy="2922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с вырезом 7"/>
          <p:cNvSpPr/>
          <p:nvPr/>
        </p:nvSpPr>
        <p:spPr>
          <a:xfrm>
            <a:off x="1124744" y="2029925"/>
            <a:ext cx="2711811" cy="1872208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право с вырезом 9"/>
          <p:cNvSpPr/>
          <p:nvPr/>
        </p:nvSpPr>
        <p:spPr>
          <a:xfrm>
            <a:off x="457957" y="7253456"/>
            <a:ext cx="2711811" cy="1872208"/>
          </a:xfrm>
          <a:prstGeom prst="notched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Вожатый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pp.userapi.com/c638720/v638720240/57e98/D2L489k5mc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34" y="6703100"/>
            <a:ext cx="2945231" cy="2208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с вырезом 8"/>
          <p:cNvSpPr/>
          <p:nvPr/>
        </p:nvSpPr>
        <p:spPr>
          <a:xfrm flipH="1">
            <a:off x="3444234" y="4553663"/>
            <a:ext cx="3039426" cy="2070057"/>
          </a:xfrm>
          <a:prstGeom prst="notchedRightArrow">
            <a:avLst>
              <a:gd name="adj1" fmla="val 58263"/>
              <a:gd name="adj2" fmla="val 2018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https://pp.userapi.com/c850536/v850536114/6aefc/xmML1I_W2V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t="7049" r="16013"/>
          <a:stretch/>
        </p:blipFill>
        <p:spPr bwMode="auto">
          <a:xfrm>
            <a:off x="296916" y="3902133"/>
            <a:ext cx="2872250" cy="2721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2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0" name="Группа 9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3074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Овал 10"/>
          <p:cNvSpPr/>
          <p:nvPr/>
        </p:nvSpPr>
        <p:spPr>
          <a:xfrm>
            <a:off x="1013973" y="5273"/>
            <a:ext cx="4850550" cy="279137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</a:t>
            </a:r>
          </a:p>
          <a:p>
            <a:pPr algn="ctr"/>
            <a:r>
              <a:rPr lang="ru-RU" sz="4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</a:t>
            </a:r>
            <a:endParaRPr lang="ru-RU" sz="40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789040" y="7330142"/>
            <a:ext cx="2993724" cy="17281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Доброволец</a:t>
            </a: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528" y="7301609"/>
            <a:ext cx="2425275" cy="172819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Ученый</a:t>
            </a: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>
            <a:stCxn id="11" idx="3"/>
            <a:endCxn id="13" idx="0"/>
          </p:cNvCxnSpPr>
          <p:nvPr/>
        </p:nvCxnSpPr>
        <p:spPr>
          <a:xfrm flipH="1">
            <a:off x="1375558" y="2387861"/>
            <a:ext cx="348762" cy="1397733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11" idx="5"/>
            <a:endCxn id="15" idx="0"/>
          </p:cNvCxnSpPr>
          <p:nvPr/>
        </p:nvCxnSpPr>
        <p:spPr>
          <a:xfrm>
            <a:off x="5154176" y="2387861"/>
            <a:ext cx="110211" cy="1359119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endCxn id="17" idx="0"/>
          </p:cNvCxnSpPr>
          <p:nvPr/>
        </p:nvCxnSpPr>
        <p:spPr>
          <a:xfrm flipH="1">
            <a:off x="1234166" y="2699614"/>
            <a:ext cx="1495422" cy="4601995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Прямая соединительная линия 3072"/>
          <p:cNvCxnSpPr>
            <a:endCxn id="16" idx="0"/>
          </p:cNvCxnSpPr>
          <p:nvPr/>
        </p:nvCxnSpPr>
        <p:spPr>
          <a:xfrm>
            <a:off x="4262261" y="2699614"/>
            <a:ext cx="1023641" cy="463052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21528" y="3785594"/>
            <a:ext cx="2708060" cy="17832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ртист</a:t>
            </a:r>
            <a:endParaRPr lang="ru-RU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499374" y="3746980"/>
            <a:ext cx="3530025" cy="170511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Общественник</a:t>
            </a: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>
            <a:stCxn id="11" idx="4"/>
          </p:cNvCxnSpPr>
          <p:nvPr/>
        </p:nvCxnSpPr>
        <p:spPr>
          <a:xfrm flipH="1">
            <a:off x="3324994" y="2796648"/>
            <a:ext cx="114254" cy="3123441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1970963" y="5724128"/>
            <a:ext cx="2708060" cy="17832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Лидер</a:t>
            </a:r>
            <a:endParaRPr lang="ru-RU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0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254" y="216023"/>
            <a:ext cx="6048672" cy="1259633"/>
          </a:xfrm>
          <a:prstGeom prst="roundRect">
            <a:avLst/>
          </a:prstGeom>
          <a:solidFill>
            <a:schemeClr val="accent3">
              <a:lumMod val="75000"/>
              <a:alpha val="84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Учитель-лидер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53539" y="1595995"/>
            <a:ext cx="6804461" cy="2899708"/>
          </a:xfrm>
          <a:prstGeom prst="wedgeEllipseCallout">
            <a:avLst>
              <a:gd name="adj1" fmla="val 14483"/>
              <a:gd name="adj2" fmla="val 617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лидер, если нет последователей»</a:t>
            </a:r>
          </a:p>
          <a:p>
            <a:pPr algn="ctr"/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Малькольм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Форбс</a:t>
            </a:r>
            <a:r>
              <a:rPr lang="ru-RU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издатель журнала 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Forbes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Лучший орган студенческого самоуправления Казанский пед колледж\Рисунок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3" y="4842739"/>
            <a:ext cx="6112431" cy="407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63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32656" y="220942"/>
            <a:ext cx="6264696" cy="1475656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19 января 2017 года состоялись выборы председателя Студенческого Совета Казанского педагогического колледжа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6536" y="6985864"/>
            <a:ext cx="6238606" cy="187220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 итогам выборов мне представилась возможность занять должность заместителя председателя студенческого совета  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Лучший орган студенческого самоуправления Казанский пед колледж\Рисунок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2" y="2216020"/>
            <a:ext cx="5632043" cy="420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6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841099" y="359987"/>
            <a:ext cx="5760640" cy="7378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Студенческий </a:t>
            </a:r>
            <a:r>
              <a:rPr lang="ru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lang="tt-RU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авильный пятиугольник 12"/>
          <p:cNvSpPr/>
          <p:nvPr/>
        </p:nvSpPr>
        <p:spPr>
          <a:xfrm>
            <a:off x="-131338" y="1294317"/>
            <a:ext cx="4749320" cy="2360295"/>
          </a:xfrm>
          <a:prstGeom prst="pentagon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ежегодно организует более  15 проектов внутри колледжа</a:t>
            </a:r>
          </a:p>
        </p:txBody>
      </p:sp>
      <p:sp>
        <p:nvSpPr>
          <p:cNvPr id="14" name="Правильный пятиугольник 13"/>
          <p:cNvSpPr/>
          <p:nvPr/>
        </p:nvSpPr>
        <p:spPr>
          <a:xfrm>
            <a:off x="645106" y="3659075"/>
            <a:ext cx="6152625" cy="2395094"/>
          </a:xfrm>
          <a:prstGeom prst="pentagon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ринимает участие в проектах Российского, Республиканского и Городского уровня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авильный пятиугольник 14"/>
          <p:cNvSpPr/>
          <p:nvPr/>
        </p:nvSpPr>
        <p:spPr>
          <a:xfrm>
            <a:off x="358201" y="6129479"/>
            <a:ext cx="6453121" cy="2920365"/>
          </a:xfrm>
          <a:prstGeom prst="pentagon">
            <a:avLst/>
          </a:prstGeom>
          <a:solidFill>
            <a:srgbClr val="FF999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отрудничает с молодежными организациями России, Республики Татарстан и города Казани 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3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F:\Лучший орган студенческого самоуправления Казанский пед колледж\Рисунок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87" y="899592"/>
            <a:ext cx="4235770" cy="282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Лучший орган студенческого самоуправления Казанский пед колледж\Рисунок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242" y="3491880"/>
            <a:ext cx="4692015" cy="312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Лучший орган студенческого самоуправления Казанский пед колледж\Рисунок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256071"/>
            <a:ext cx="4244054" cy="2830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41099" y="161764"/>
            <a:ext cx="5760640" cy="7378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Студенческий </a:t>
            </a:r>
            <a:r>
              <a:rPr lang="ru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lang="tt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это: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7357" y="1762724"/>
            <a:ext cx="2090195" cy="10985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СЕМЬЯ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8459" y="4525979"/>
            <a:ext cx="1803565" cy="10985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ЛЮДИ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15875" y="7308304"/>
            <a:ext cx="2752489" cy="10985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ИНИЦИАТИВА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6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13"/>
          <p:cNvSpPr/>
          <p:nvPr/>
        </p:nvSpPr>
        <p:spPr>
          <a:xfrm>
            <a:off x="841099" y="161764"/>
            <a:ext cx="5760640" cy="7378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Студенческий </a:t>
            </a:r>
            <a:r>
              <a:rPr lang="ru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совет</a:t>
            </a:r>
            <a:r>
              <a:rPr lang="tt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это: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0453" y="4842739"/>
            <a:ext cx="2709780" cy="10985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8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АКТИВНОСТЬ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29244" y="7308304"/>
            <a:ext cx="2752489" cy="10985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  <a:endParaRPr lang="ru-RU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Лучший орган студенческого самоуправления Казанский пед колледж\v9B4ZqMsup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233" y="4154292"/>
            <a:ext cx="3599559" cy="2398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Лучший орган студенческого самоуправления Казанский пед колледж\v6LWfDmxC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7" y="1145976"/>
            <a:ext cx="4514237" cy="3008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343427" y="1762724"/>
            <a:ext cx="2324125" cy="1098528"/>
          </a:xfrm>
          <a:prstGeom prst="rect">
            <a:avLst/>
          </a:prstGeom>
          <a:solidFill>
            <a:srgbClr val="FF9999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МОЛОДОСТЬ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F:\Лучший орган студенческого самоуправления Казанский пед колледж\t5Zhdtvl_6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28" y="6412316"/>
            <a:ext cx="3700779" cy="246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4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5957293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69341" y="3891384"/>
            <a:ext cx="6344208" cy="13612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Благодарственные письма</a:t>
            </a:r>
            <a:endParaRPr lang="ru-RU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-24897" y="1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7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254" y="216023"/>
            <a:ext cx="6048672" cy="1259633"/>
          </a:xfrm>
          <a:prstGeom prst="roundRect">
            <a:avLst/>
          </a:prstGeom>
          <a:solidFill>
            <a:schemeClr val="accent3">
              <a:lumMod val="75000"/>
              <a:alpha val="84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Учитель-ученый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pp.userapi.com/c638026/v638026603/3138c/afu_hxoZQUM.jpg"/>
          <p:cNvPicPr>
            <a:picLocks noChangeAspect="1" noChangeArrowheads="1"/>
          </p:cNvPicPr>
          <p:nvPr/>
        </p:nvPicPr>
        <p:blipFill>
          <a:blip r:embed="rId3" cstate="print"/>
          <a:srcRect l="6300" r="13061"/>
          <a:stretch>
            <a:fillRect/>
          </a:stretch>
        </p:blipFill>
        <p:spPr bwMode="auto">
          <a:xfrm>
            <a:off x="1837011" y="4427984"/>
            <a:ext cx="4898477" cy="455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Овальная выноска 10"/>
          <p:cNvSpPr/>
          <p:nvPr/>
        </p:nvSpPr>
        <p:spPr>
          <a:xfrm>
            <a:off x="53540" y="1595994"/>
            <a:ext cx="5751724" cy="2899708"/>
          </a:xfrm>
          <a:prstGeom prst="wedgeEllipseCallout">
            <a:avLst>
              <a:gd name="adj1" fmla="val 14483"/>
              <a:gd name="adj2" fmla="val 617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 позволяет человеку узнать про себя и про всё вокруг себя.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5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Card Image"/>
          <p:cNvPicPr>
            <a:picLocks noChangeAspect="1" noChangeArrowheads="1"/>
          </p:cNvPicPr>
          <p:nvPr/>
        </p:nvPicPr>
        <p:blipFill rotWithShape="1">
          <a:blip r:embed="rId3" cstate="print"/>
          <a:srcRect l="19056" t="18936" r="15701" b="8574"/>
          <a:stretch/>
        </p:blipFill>
        <p:spPr bwMode="auto">
          <a:xfrm rot="5400000">
            <a:off x="1010882" y="-615788"/>
            <a:ext cx="3156857" cy="4833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762164" y="7164288"/>
            <a:ext cx="6048672" cy="1773476"/>
          </a:xfrm>
          <a:prstGeom prst="snip2DiagRect">
            <a:avLst/>
          </a:prstGeom>
          <a:solidFill>
            <a:srgbClr val="00B0F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Необходимость в совершенствовании и проверки своих умений выделяет профессионала из толпы</a:t>
            </a: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195" y="1532121"/>
            <a:ext cx="3389911" cy="25909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 rot="408106">
            <a:off x="4228388" y="1919659"/>
            <a:ext cx="26201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научная конференция по праву «Право как основа современного общества </a:t>
            </a: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УЧАСТНИК</a:t>
            </a:r>
          </a:p>
        </p:txBody>
      </p:sp>
      <p:pic>
        <p:nvPicPr>
          <p:cNvPr id="17" name="Picture 4" descr="https://pp.userapi.com/c639821/v639821615/5dd08/M4KspipZRx0.jpg">
            <a:extLst>
              <a:ext uri="{FF2B5EF4-FFF2-40B4-BE49-F238E27FC236}">
                <a16:creationId xmlns:a16="http://schemas.microsoft.com/office/drawing/2014/main" xmlns="" id="{EA1BAC37-094A-4A71-968B-B9CFC3DD5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28" y="4456200"/>
            <a:ext cx="3789812" cy="252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03854" y="4110275"/>
            <a:ext cx="3861049" cy="2951058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 rot="21191894" flipH="1">
            <a:off x="165741" y="4533756"/>
            <a:ext cx="286207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«Что? Где? Когда?» в рамках городского конкурса на лучшее студенческое общежитие</a:t>
            </a:r>
          </a:p>
          <a:p>
            <a:pPr algn="ctr" fontAlgn="base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2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1" t="4899" r="9877" b="6713"/>
          <a:stretch/>
        </p:blipFill>
        <p:spPr bwMode="auto">
          <a:xfrm>
            <a:off x="180467" y="283470"/>
            <a:ext cx="4839917" cy="3410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4509" y="2033704"/>
            <a:ext cx="3675232" cy="280903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 rot="408106">
            <a:off x="4395600" y="2520957"/>
            <a:ext cx="2686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антикоррупционная программа  </a:t>
            </a:r>
          </a:p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дать, не взять!»</a:t>
            </a:r>
          </a:p>
          <a:p>
            <a:pPr algn="ctr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https://pp.userapi.com/c636622/v636622612/451f0/KNiE99ou08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8253" y="4913076"/>
            <a:ext cx="4797779" cy="319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124966" y="6062447"/>
            <a:ext cx="3845234" cy="293897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 rot="21186089">
            <a:off x="213950" y="6415108"/>
            <a:ext cx="28641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«Что? Где? Когда?» в Казанском педагогическом колледже</a:t>
            </a:r>
          </a:p>
          <a:p>
            <a:pPr algn="ctr" fontAlgn="base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2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6" y="161196"/>
            <a:ext cx="3684332" cy="507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471" y="236641"/>
            <a:ext cx="3389911" cy="259096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 rot="408106">
            <a:off x="4086297" y="608790"/>
            <a:ext cx="262015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Турнир по Парламентским дебатам среди студентов ПОО города Казани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Организатор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89" y="3944315"/>
            <a:ext cx="3780112" cy="520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57547" y="5480537"/>
            <a:ext cx="3673867" cy="280799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21191894" flipH="1">
            <a:off x="187238" y="5831702"/>
            <a:ext cx="2644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Республиканские научно-практическая экологическая конференция им. А. П. </a:t>
            </a:r>
            <a:r>
              <a:rPr lang="ru-RU" sz="2000" dirty="0" err="1" smtClean="0"/>
              <a:t>Мариновича</a:t>
            </a:r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Эксперт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8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s://pp.userapi.com/c837630/v837630974/2fd85/-zNgmgyab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69" y="5364088"/>
            <a:ext cx="4647467" cy="348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pp.userapi.com/c629126/v629126728/3342c/Xyajcbqdl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8" y="1809000"/>
            <a:ext cx="5118606" cy="3411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0471" y="236641"/>
            <a:ext cx="3389911" cy="25909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 rot="408106">
            <a:off x="4086297" y="562625"/>
            <a:ext cx="2620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Академия педагогического лидерства</a:t>
            </a:r>
          </a:p>
          <a:p>
            <a:pPr algn="ctr"/>
            <a:r>
              <a:rPr lang="ru-RU" dirty="0" smtClean="0"/>
              <a:t>2017 год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</a:t>
            </a:r>
          </a:p>
        </p:txBody>
      </p:sp>
      <p:pic>
        <p:nvPicPr>
          <p:cNvPr id="13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6538029"/>
            <a:ext cx="3389911" cy="259096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 rot="21191894" flipH="1">
            <a:off x="145130" y="6995033"/>
            <a:ext cx="2620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Академия педагогического лидерства</a:t>
            </a:r>
          </a:p>
          <a:p>
            <a:pPr algn="ctr"/>
            <a:r>
              <a:rPr lang="ru-RU" dirty="0" smtClean="0"/>
              <a:t>2018 год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ЭКСПЕРТ</a:t>
            </a:r>
          </a:p>
        </p:txBody>
      </p:sp>
    </p:spTree>
    <p:extLst>
      <p:ext uri="{BB962C8B-B14F-4D97-AF65-F5344CB8AC3E}">
        <p14:creationId xmlns:p14="http://schemas.microsoft.com/office/powerpoint/2010/main" val="309320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priemniya\Desktop\Документы\дипломы и грамоты 2016-2017\ДИПЛОМЫ\Дипломы\че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289" y="5868144"/>
            <a:ext cx="4332697" cy="31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239747" y="5242549"/>
            <a:ext cx="3389911" cy="259096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 rot="21191894" flipH="1">
            <a:off x="-94617" y="5699554"/>
            <a:ext cx="26201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Зональный этап интеллектуального турнира </a:t>
            </a:r>
          </a:p>
          <a:p>
            <a:pPr algn="ctr"/>
            <a:r>
              <a:rPr lang="ru-RU" dirty="0" smtClean="0"/>
              <a:t>«Честный Татарстан»</a:t>
            </a:r>
          </a:p>
          <a:p>
            <a:pPr algn="ctr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</a:t>
            </a:r>
          </a:p>
        </p:txBody>
      </p:sp>
      <p:pic>
        <p:nvPicPr>
          <p:cNvPr id="11266" name="Picture 2" descr="https://pp.userapi.com/c850736/v850736227/71983/m7NlKxwmwJ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1" y="1202452"/>
            <a:ext cx="5149165" cy="3861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ÐÐ°ÑÑÐ¸Ð½ÐºÐ¸ Ð¿Ð¾ Ð·Ð°Ð¿ÑÐ¾ÑÑ ÑÑÐ¸ÐºÐµÑ Ñ ÐºÐ½Ð¾Ð¿ÐºÐ¾Ð¹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471" y="-93029"/>
            <a:ext cx="3389911" cy="259096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 rot="408106">
            <a:off x="4086297" y="140623"/>
            <a:ext cx="2620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Чемпионат</a:t>
            </a:r>
          </a:p>
          <a:p>
            <a:pPr algn="ctr"/>
            <a:r>
              <a:rPr lang="ru-RU" dirty="0" smtClean="0"/>
              <a:t> «</a:t>
            </a:r>
            <a:r>
              <a:rPr lang="en-US" dirty="0" smtClean="0"/>
              <a:t>Digital Skills</a:t>
            </a:r>
            <a:r>
              <a:rPr lang="ru-RU" dirty="0" smtClean="0"/>
              <a:t>»</a:t>
            </a:r>
          </a:p>
          <a:p>
            <a:pPr algn="ctr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 ДЕЛОВОЙ ВСТРЕЧИ</a:t>
            </a:r>
          </a:p>
        </p:txBody>
      </p:sp>
    </p:spTree>
    <p:extLst>
      <p:ext uri="{BB962C8B-B14F-4D97-AF65-F5344CB8AC3E}">
        <p14:creationId xmlns:p14="http://schemas.microsoft.com/office/powerpoint/2010/main" val="305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14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04664" y="278244"/>
            <a:ext cx="6048672" cy="1773476"/>
          </a:xfrm>
          <a:prstGeom prst="snip2DiagRect">
            <a:avLst/>
          </a:prstGeom>
          <a:solidFill>
            <a:srgbClr val="00B0F0">
              <a:alpha val="8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 из составляющих профессионализма-это умение делиться своим опытом и знаниями</a:t>
            </a: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p.userapi.com/c849236/v849236272/b43d9/5V9liEemB1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" y="1959777"/>
            <a:ext cx="3587958" cy="5026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639885" y="2915816"/>
            <a:ext cx="3218116" cy="2062103"/>
          </a:xfrm>
          <a:prstGeom prst="rect">
            <a:avLst/>
          </a:prstGeom>
          <a:solidFill>
            <a:schemeClr val="bg1">
              <a:alpha val="93000"/>
            </a:scheme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32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/>
              <a:t>Публикации на сайте </a:t>
            </a:r>
            <a:r>
              <a:rPr lang="en-US" dirty="0"/>
              <a:t>https://nsportal.ru</a:t>
            </a:r>
            <a:endParaRPr lang="ru-RU" dirty="0"/>
          </a:p>
          <a:p>
            <a:r>
              <a:rPr lang="ru-RU" dirty="0"/>
              <a:t>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8" t="11904" r="19013" b="12496"/>
          <a:stretch/>
        </p:blipFill>
        <p:spPr bwMode="auto">
          <a:xfrm>
            <a:off x="1845905" y="6289406"/>
            <a:ext cx="5012095" cy="285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61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375254" y="216023"/>
            <a:ext cx="6048672" cy="1259633"/>
          </a:xfrm>
          <a:prstGeom prst="roundRect">
            <a:avLst/>
          </a:prstGeom>
          <a:solidFill>
            <a:schemeClr val="accent3">
              <a:lumMod val="75000"/>
              <a:alpha val="84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Учитель-артист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s://pp.userapi.com/c639621/v639621740/52a2c/O9ox1YxEI2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" y="4375364"/>
            <a:ext cx="5722948" cy="4286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0" y="1475656"/>
            <a:ext cx="6597352" cy="2899708"/>
          </a:xfrm>
          <a:prstGeom prst="wedgeEllipseCallout">
            <a:avLst>
              <a:gd name="adj1" fmla="val 14483"/>
              <a:gd name="adj2" fmla="val 617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мероприятий-процесс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затратный, в первую очередь, психологически.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1058" y="145069"/>
            <a:ext cx="6628301" cy="1077218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Ежегодный проект </a:t>
            </a:r>
          </a:p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“Неделя первокурсников”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одним вырезанным углом 13"/>
          <p:cNvSpPr/>
          <p:nvPr/>
        </p:nvSpPr>
        <p:spPr>
          <a:xfrm>
            <a:off x="105327" y="6673333"/>
            <a:ext cx="6597648" cy="2399403"/>
          </a:xfrm>
          <a:prstGeom prst="snip1Rect">
            <a:avLst/>
          </a:prstGeom>
          <a:solidFill>
            <a:srgbClr val="FFCC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tt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tt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году я с отличием заканчиваю учебу в  МБОУ </a:t>
            </a: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«Лицей № 9 им. А. С. Пушкина и поступаю в </a:t>
            </a:r>
            <a:endParaRPr lang="ru-RU" sz="2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ГАПОУ </a:t>
            </a:r>
            <a:r>
              <a:rPr lang="ru-RU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«Казанский педагогический колледж» 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 курс по специальности </a:t>
            </a:r>
            <a:endParaRPr lang="ru-RU" sz="2400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Преподавание в начальных классах»</a:t>
            </a: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4812489" y="4449471"/>
            <a:ext cx="2037798" cy="786536"/>
          </a:xfrm>
          <a:prstGeom prst="wedgeRoundRectCallout">
            <a:avLst>
              <a:gd name="adj1" fmla="val -74500"/>
              <a:gd name="adj2" fmla="val 798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Спортивные эстафеты</a:t>
            </a:r>
          </a:p>
        </p:txBody>
      </p:sp>
      <p:pic>
        <p:nvPicPr>
          <p:cNvPr id="21" name="Рисунок 20" descr="https://pp.vk.me/c627722/v627722252/20a3f/cmas7sVsnqc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27" y="3543676"/>
            <a:ext cx="4255155" cy="308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https://pp.vk.me/c630330/v630330492/1f652/-FaNGVrGBHc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257" y="1467436"/>
            <a:ext cx="3077718" cy="2344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1172816" y="2216746"/>
            <a:ext cx="2162095" cy="965735"/>
          </a:xfrm>
          <a:prstGeom prst="wedgeRoundRectCallout">
            <a:avLst>
              <a:gd name="adj1" fmla="val 96162"/>
              <a:gd name="adj2" fmla="val -8203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Веревочный курс</a:t>
            </a:r>
          </a:p>
        </p:txBody>
      </p:sp>
      <p:sp>
        <p:nvSpPr>
          <p:cNvPr id="23" name="Прямоугольник с одним вырезанным углом 22"/>
          <p:cNvSpPr/>
          <p:nvPr/>
        </p:nvSpPr>
        <p:spPr>
          <a:xfrm>
            <a:off x="41059" y="1222287"/>
            <a:ext cx="2955894" cy="770603"/>
          </a:xfrm>
          <a:prstGeom prst="snip1Rect">
            <a:avLst/>
          </a:prstGeom>
          <a:solidFill>
            <a:srgbClr val="FFCC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  <a:endParaRPr lang="ru-RU" sz="40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4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1058" y="145069"/>
            <a:ext cx="6628301" cy="1077218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Ежегодный проект </a:t>
            </a:r>
          </a:p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“Неделя первокурсников”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одним вырезанным углом 22"/>
          <p:cNvSpPr/>
          <p:nvPr/>
        </p:nvSpPr>
        <p:spPr>
          <a:xfrm>
            <a:off x="41059" y="1222287"/>
            <a:ext cx="2955894" cy="770603"/>
          </a:xfrm>
          <a:prstGeom prst="snip1Rect">
            <a:avLst/>
          </a:prstGeom>
          <a:solidFill>
            <a:srgbClr val="FFCC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Организатор</a:t>
            </a:r>
            <a:endParaRPr lang="ru-RU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s://pp.userapi.com/c639520/v639520468/4b760/x2SeCxfUKc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96" y="5608584"/>
            <a:ext cx="4133454" cy="2754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https://pp.userapi.com/c627117/v627117231/2189e/T7-8bPt1Wp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41" y="1992890"/>
            <a:ext cx="4232061" cy="282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152796" y="2401295"/>
            <a:ext cx="2213984" cy="1177443"/>
          </a:xfrm>
          <a:prstGeom prst="wedgeRoundRectCallout">
            <a:avLst>
              <a:gd name="adj1" fmla="val 74332"/>
              <a:gd name="adj2" fmla="val 8051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</a:p>
        </p:txBody>
      </p:sp>
      <p:sp>
        <p:nvSpPr>
          <p:cNvPr id="28" name="Скругленная прямоугольная выноска 27"/>
          <p:cNvSpPr/>
          <p:nvPr/>
        </p:nvSpPr>
        <p:spPr>
          <a:xfrm>
            <a:off x="4465134" y="5823344"/>
            <a:ext cx="2213984" cy="1177443"/>
          </a:xfrm>
          <a:prstGeom prst="wedgeRoundRectCallout">
            <a:avLst>
              <a:gd name="adj1" fmla="val -74987"/>
              <a:gd name="adj2" fmla="val 1203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val="3588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32" y="251520"/>
            <a:ext cx="6344208" cy="1361234"/>
          </a:xfrm>
        </p:spPr>
        <p:txBody>
          <a:bodyPr>
            <a:noAutofit/>
          </a:bodyPr>
          <a:lstStyle/>
          <a:p>
            <a:pPr algn="l"/>
            <a:r>
              <a:rPr lang="ru-R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Есть такая профессия-</a:t>
            </a:r>
            <a:br>
              <a:rPr lang="ru-R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ru-RU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Родину обучать</a:t>
            </a:r>
            <a:endParaRPr lang="ru-RU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1889448" y="1874386"/>
            <a:ext cx="4968552" cy="2267135"/>
          </a:xfrm>
          <a:prstGeom prst="wedgeEllipseCallout">
            <a:avLst>
              <a:gd name="adj1" fmla="val -41385"/>
              <a:gd name="adj2" fmla="val 48018"/>
            </a:avLst>
          </a:prstGeom>
          <a:solidFill>
            <a:srgbClr val="B3F4FB">
              <a:alpha val="64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мире существуют миллионы интересных, захватывающих и трудоёмких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0" name="Picture 2" descr="https://pp.userapi.com/c637830/v637830612/58b95/_V5Pfb2d3V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408" y="4183540"/>
            <a:ext cx="3185592" cy="4778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8638" y="3715606"/>
            <a:ext cx="4653136" cy="2025217"/>
          </a:xfrm>
          <a:prstGeom prst="wedgeEllipseCallout">
            <a:avLst>
              <a:gd name="adj1" fmla="val 45251"/>
              <a:gd name="adj2" fmla="val 49246"/>
            </a:avLst>
          </a:prstGeom>
          <a:solidFill>
            <a:srgbClr val="B3F4FB">
              <a:alpha val="64000"/>
            </a:srgb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лишь немногие готовы посвятить свою жизнь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ПРЕПОДАВАНИЮ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91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1058" y="145069"/>
            <a:ext cx="6628301" cy="1077218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Казанский  фестиваль </a:t>
            </a:r>
          </a:p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“Неделя первокурсников”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188640" y="1665428"/>
            <a:ext cx="2963524" cy="2232248"/>
          </a:xfrm>
          <a:prstGeom prst="wedgeRoundRectCallout">
            <a:avLst>
              <a:gd name="adj1" fmla="val 67408"/>
              <a:gd name="adj2" fmla="val 743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 фестиваля в составе творческой группы Казанского педагогического колледжа</a:t>
            </a:r>
          </a:p>
        </p:txBody>
      </p:sp>
      <p:pic>
        <p:nvPicPr>
          <p:cNvPr id="3074" name="Picture 2" descr="C:\Users\priemniya\Desktop\Документы\дипломы и грамоты 2016-2017\ДИПЛОМЫ\Дипломы\IMG_089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264" r="2794" b="8366"/>
          <a:stretch/>
        </p:blipFill>
        <p:spPr bwMode="auto">
          <a:xfrm>
            <a:off x="3717032" y="1567637"/>
            <a:ext cx="2709203" cy="369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p.userapi.com/c631524/v631524920/4de2/oMEvj79ZxH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70" y="5484643"/>
            <a:ext cx="5157475" cy="3436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7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1058" y="145069"/>
            <a:ext cx="6628301" cy="1077218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Ежегодный проект </a:t>
            </a:r>
          </a:p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“Парад талантов”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278913" y="1306325"/>
            <a:ext cx="2213984" cy="1177443"/>
          </a:xfrm>
          <a:prstGeom prst="wedgeRoundRectCallout">
            <a:avLst>
              <a:gd name="adj1" fmla="val 69037"/>
              <a:gd name="adj2" fmla="val 884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 </a:t>
            </a:r>
          </a:p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36821" y="4315431"/>
            <a:ext cx="3098128" cy="105461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Организатор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4501" y="5060359"/>
            <a:ext cx="1778396" cy="8813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82927" y="5501053"/>
            <a:ext cx="1778396" cy="8813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2018</a:t>
            </a:r>
          </a:p>
        </p:txBody>
      </p:sp>
      <p:pic>
        <p:nvPicPr>
          <p:cNvPr id="9218" name="Picture 2" descr="https://pp.userapi.com/c837425/v837425920/2498/goxzc8vSy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34" y="5850851"/>
            <a:ext cx="3744415" cy="249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pp.userapi.com/c850616/v850616271/764ba/pVN-8jbbRp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6" t="5628" r="7045" b="5908"/>
          <a:stretch/>
        </p:blipFill>
        <p:spPr bwMode="auto">
          <a:xfrm rot="16200000">
            <a:off x="3801885" y="5846961"/>
            <a:ext cx="2520634" cy="359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p.userapi.com/c622525/v622525281/52de6/4b8D9AsEu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493" y="1529914"/>
            <a:ext cx="3510471" cy="233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36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88640" y="278244"/>
            <a:ext cx="6504451" cy="1569660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конкурс среди ПОО РТ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Весенняя капель-2016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Car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5067" y="1965637"/>
            <a:ext cx="2584579" cy="355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Блок-схема: внутренняя память 13"/>
          <p:cNvSpPr/>
          <p:nvPr/>
        </p:nvSpPr>
        <p:spPr>
          <a:xfrm>
            <a:off x="404664" y="6985864"/>
            <a:ext cx="3280403" cy="2052736"/>
          </a:xfrm>
          <a:prstGeom prst="flowChartInternalStorag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зонального этапа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фестиваля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priemniya\Desktop\Документы\дипломы и грамоты 2016-2017\ДИПЛОМЫ\Дипломы\Скан_20160412 (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637"/>
            <a:ext cx="3440865" cy="473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riemniya\Desktop\Документы\дипломы и грамоты 2016-2017\ДИПЛОМЫ\Дипломы\Скан_20160412 (1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15" y="5589676"/>
            <a:ext cx="2584579" cy="355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92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188640" y="278244"/>
            <a:ext cx="6504451" cy="1569660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конкурс среди ПОО РТ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Весенняя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капель-2017»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внутренняя память 11"/>
          <p:cNvSpPr/>
          <p:nvPr/>
        </p:nvSpPr>
        <p:spPr>
          <a:xfrm>
            <a:off x="188640" y="6228184"/>
            <a:ext cx="3496427" cy="2810416"/>
          </a:xfrm>
          <a:prstGeom prst="flowChartInternalStorag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зонального этапа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фотовыставки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фестиваля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37" y="5357763"/>
            <a:ext cx="2676210" cy="368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6" t="5614" r="15123" b="6713"/>
          <a:stretch/>
        </p:blipFill>
        <p:spPr bwMode="auto">
          <a:xfrm>
            <a:off x="2669622" y="2180365"/>
            <a:ext cx="4188378" cy="326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s://studgrant.ru/images/_458b493f-fe36-4c57-bff3-ae5e334e46d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2335907"/>
            <a:ext cx="2326318" cy="320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3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6" name="Picture 4" descr="https://pp.userapi.com/c637828/v637828612/3c760/ZihUyrZpAx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723939"/>
            <a:ext cx="3587704" cy="2390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8640" y="1604"/>
            <a:ext cx="6480720" cy="1569660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конкурс среди ПОО РТ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Весенняя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капель»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s://pp.userapi.com/c636831/v636831612/53df6/wgxl-vSaCiY.jpg">
            <a:extLst>
              <a:ext uri="{FF2B5EF4-FFF2-40B4-BE49-F238E27FC236}">
                <a16:creationId xmlns:a16="http://schemas.microsoft.com/office/drawing/2014/main" xmlns="" id="{DF03417F-6CD2-4470-B960-2BC428148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922" y="1723497"/>
            <a:ext cx="4202295" cy="280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2" descr="https://pp.userapi.com/c633729/v633729920/14f9c/xMLaroAM0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640" y="3939054"/>
            <a:ext cx="4572000" cy="3046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14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https://pp.userapi.com/c636618/v636618603/253bc/Vvf24tHqfC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96" y="4517462"/>
            <a:ext cx="3404592" cy="426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36230/v836230603/138d2/sU9VasZgRE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r="18790"/>
          <a:stretch/>
        </p:blipFill>
        <p:spPr bwMode="auto">
          <a:xfrm>
            <a:off x="74712" y="3203848"/>
            <a:ext cx="3171432" cy="2960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24409" y="192653"/>
            <a:ext cx="6858001" cy="1569660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Республиканский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конкурс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среди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ПОО РТ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«Мы счастливое поколение-2016»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внутренняя память 13"/>
          <p:cNvSpPr/>
          <p:nvPr/>
        </p:nvSpPr>
        <p:spPr>
          <a:xfrm>
            <a:off x="404664" y="6649774"/>
            <a:ext cx="2808312" cy="2312810"/>
          </a:xfrm>
          <a:prstGeom prst="flowChartInternalStorag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фестиваля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51" y="2051300"/>
            <a:ext cx="3458993" cy="230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1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32650" y="-1"/>
            <a:ext cx="6858001" cy="9128990"/>
            <a:chOff x="0" y="-1"/>
            <a:chExt cx="6858001" cy="9128990"/>
          </a:xfrm>
        </p:grpSpPr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0893" y="192652"/>
            <a:ext cx="6858001" cy="1569660"/>
          </a:xfrm>
          <a:prstGeom prst="rect">
            <a:avLst/>
          </a:prstGeom>
          <a:solidFill>
            <a:srgbClr val="FFCCFF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Конкурс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ТворчЕСТЬтво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» в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Казанском  Государственном институте культуры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 descr="https://pp.userapi.com/c636531/v636531920/1885b/svOCnvm1v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8" y="6667885"/>
            <a:ext cx="3523141" cy="2339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p.userapi.com/c636531/v636531920/1874d/ayPE4o3yys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7" y="1762312"/>
            <a:ext cx="3816424" cy="2534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с одним вырезанным углом 14"/>
          <p:cNvSpPr/>
          <p:nvPr/>
        </p:nvSpPr>
        <p:spPr>
          <a:xfrm>
            <a:off x="4318900" y="1979712"/>
            <a:ext cx="2431166" cy="1803741"/>
          </a:xfrm>
          <a:prstGeom prst="snip1Rect">
            <a:avLst/>
          </a:prstGeom>
          <a:solidFill>
            <a:srgbClr val="FFCCFF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Участник</a:t>
            </a:r>
          </a:p>
          <a:p>
            <a:pPr algn="ctr"/>
            <a:r>
              <a:rPr lang="ru-RU" sz="3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  <a:endParaRPr lang="ru-RU" sz="3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2" name="Picture 8" descr="https://studgrant.ru/images/_a4bbe3dd-a332-40cc-a885-51c61d460d7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6" t="13472" r="8549" b="14389"/>
          <a:stretch/>
        </p:blipFill>
        <p:spPr bwMode="auto">
          <a:xfrm rot="5400000">
            <a:off x="3310920" y="3485260"/>
            <a:ext cx="2892164" cy="40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5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12" y="1187624"/>
            <a:ext cx="3630247" cy="269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479" y="6228184"/>
            <a:ext cx="4032046" cy="2688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10315" y="41992"/>
            <a:ext cx="6491323" cy="954107"/>
          </a:xfrm>
          <a:prstGeom prst="rect">
            <a:avLst/>
          </a:prstGeom>
          <a:solidFill>
            <a:srgbClr val="FFCCFF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студенческий проект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Знаний»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https://pp.userapi.com/c846020/v846020972/15b53c/7wqLJsyynek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5125" r="4810" b="6474"/>
          <a:stretch/>
        </p:blipFill>
        <p:spPr bwMode="auto">
          <a:xfrm rot="16200000">
            <a:off x="660718" y="2417642"/>
            <a:ext cx="3570544" cy="4850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6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s://pp.userapi.com/c637925/v637925603/63f6b/0lpGL3dJID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85" y="6587762"/>
            <a:ext cx="367240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40124/v840124974/ccb/xkA32aCbEi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078" y="4264592"/>
            <a:ext cx="3097560" cy="232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10315" y="41992"/>
            <a:ext cx="6491323" cy="1384995"/>
          </a:xfrm>
          <a:prstGeom prst="rect">
            <a:avLst/>
          </a:prstGeom>
          <a:solidFill>
            <a:srgbClr val="FFCCFF">
              <a:alpha val="76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посвященное празднованию годовщины со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«Дня Победы»</a:t>
            </a:r>
          </a:p>
        </p:txBody>
      </p:sp>
      <p:pic>
        <p:nvPicPr>
          <p:cNvPr id="10242" name="Picture 2" descr="https://pp.userapi.com/c636731/v636731920/8e03/0SEkzTrRtt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73" y="1759852"/>
            <a:ext cx="3758578" cy="25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3918779" y="1890106"/>
            <a:ext cx="1428495" cy="809508"/>
          </a:xfrm>
          <a:prstGeom prst="wedgeRoundRectCallout">
            <a:avLst>
              <a:gd name="adj1" fmla="val -73345"/>
              <a:gd name="adj2" fmla="val 11253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1428877" y="4915559"/>
            <a:ext cx="1428495" cy="809508"/>
          </a:xfrm>
          <a:prstGeom prst="wedgeRoundRectCallout">
            <a:avLst>
              <a:gd name="adj1" fmla="val 69226"/>
              <a:gd name="adj2" fmla="val 1128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" descr="https://pp.userapi.com/c633328/v633328920/1f239/UP7BgSB5Z_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926" y="2957736"/>
            <a:ext cx="3024336" cy="2015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s://pp.userapi.com/c633729/v633729920/14fa6/8CdBV4m-EE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80" y="1331640"/>
            <a:ext cx="2936846" cy="195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188640" y="79435"/>
            <a:ext cx="6480720" cy="954107"/>
          </a:xfrm>
          <a:prstGeom prst="rect">
            <a:avLst/>
          </a:prstGeom>
          <a:solidFill>
            <a:srgbClr val="FFCCFF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открытых дверей-2017»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Казанском педагогическом колледже</a:t>
            </a:r>
          </a:p>
        </p:txBody>
      </p:sp>
      <p:pic>
        <p:nvPicPr>
          <p:cNvPr id="12" name="Picture 2" descr="https://pp.userapi.com/c633729/v633729920/14f7e/ZTWE5toAwn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64" y="1061750"/>
            <a:ext cx="2664296" cy="177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7" name="Блок-схема: внутренняя память 16"/>
          <p:cNvSpPr/>
          <p:nvPr/>
        </p:nvSpPr>
        <p:spPr>
          <a:xfrm>
            <a:off x="188640" y="3607453"/>
            <a:ext cx="2736304" cy="1235286"/>
          </a:xfrm>
          <a:prstGeom prst="flowChartInternalStorag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0945" y="4973173"/>
            <a:ext cx="6480720" cy="954107"/>
          </a:xfrm>
          <a:prstGeom prst="rect">
            <a:avLst/>
          </a:prstGeom>
          <a:solidFill>
            <a:srgbClr val="FFCCFF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«Новогоднее представление»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Казанском педагогическом колледже</a:t>
            </a:r>
          </a:p>
        </p:txBody>
      </p:sp>
      <p:pic>
        <p:nvPicPr>
          <p:cNvPr id="30722" name="Picture 2" descr="https://pp.userapi.com/c851232/v851232271/703d8/8Rk_T_XGxeU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" t="3308" r="6866" b="6891"/>
          <a:stretch/>
        </p:blipFill>
        <p:spPr bwMode="auto">
          <a:xfrm rot="16200000">
            <a:off x="663495" y="5737260"/>
            <a:ext cx="2821184" cy="3941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s://pp.userapi.com/c841535/v841535151/520b4/6lxQMrd0f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8588" y="5949393"/>
            <a:ext cx="3109412" cy="2072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85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34077" y="124272"/>
            <a:ext cx="5184576" cy="1728191"/>
          </a:xfrm>
          <a:prstGeom prst="snip2DiagRect">
            <a:avLst/>
          </a:prstGeom>
          <a:solidFill>
            <a:srgbClr val="B3F4FB">
              <a:alpha val="47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второго курса студенты проходят производственную практику в базовых школах города Казани</a:t>
            </a:r>
          </a:p>
        </p:txBody>
      </p:sp>
      <p:pic>
        <p:nvPicPr>
          <p:cNvPr id="2050" name="Picture 2" descr="https://pp.userapi.com/c849332/v849332799/a6344/_KBhUKGfgX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2" y="2152379"/>
            <a:ext cx="3194671" cy="425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несколько документов 7"/>
          <p:cNvSpPr/>
          <p:nvPr/>
        </p:nvSpPr>
        <p:spPr>
          <a:xfrm>
            <a:off x="4019735" y="2195736"/>
            <a:ext cx="2418657" cy="1728192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ей № 5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195056" y="7014980"/>
            <a:ext cx="2806665" cy="1728192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8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pp.userapi.com/c840426/v840426207/2355c/RmB4NTA6CW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9" r="8420"/>
          <a:stretch/>
        </p:blipFill>
        <p:spPr bwMode="auto">
          <a:xfrm>
            <a:off x="3396565" y="5188002"/>
            <a:ext cx="3348508" cy="365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7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Заголовок 1"/>
          <p:cNvSpPr txBox="1">
            <a:spLocks/>
          </p:cNvSpPr>
          <p:nvPr/>
        </p:nvSpPr>
        <p:spPr>
          <a:xfrm>
            <a:off x="375254" y="216023"/>
            <a:ext cx="6048672" cy="1259633"/>
          </a:xfrm>
          <a:prstGeom prst="roundRect">
            <a:avLst/>
          </a:prstGeom>
          <a:solidFill>
            <a:schemeClr val="accent3">
              <a:lumMod val="75000"/>
              <a:alpha val="84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Учитель-общественник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https://pp.userapi.com/c846418/v846418554/63ac0/n-sJeOG4O6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46" y="4139952"/>
            <a:ext cx="6291495" cy="4718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ьная выноска 11"/>
          <p:cNvSpPr/>
          <p:nvPr/>
        </p:nvSpPr>
        <p:spPr>
          <a:xfrm>
            <a:off x="277429" y="1475656"/>
            <a:ext cx="6552728" cy="3159383"/>
          </a:xfrm>
          <a:prstGeom prst="wedgeEllipseCallout">
            <a:avLst>
              <a:gd name="adj1" fmla="val 14483"/>
              <a:gd name="adj2" fmla="val 617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Энергия, которую ты выплескиваешь на окружающих - это энергия, которую ты от них же получишь в ответ.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332656" y="278244"/>
            <a:ext cx="6192688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студенческая премия Казанского педагогического колледжа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«Шаг вперед»</a:t>
            </a:r>
          </a:p>
        </p:txBody>
      </p:sp>
      <p:pic>
        <p:nvPicPr>
          <p:cNvPr id="12" name="Picture 4" descr="https://pp.userapi.com/c637830/v637830612/58b95/_V5Pfb2d3V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3109" y="1674387"/>
            <a:ext cx="2112235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ая прямоугольная выноска 12"/>
          <p:cNvSpPr/>
          <p:nvPr/>
        </p:nvSpPr>
        <p:spPr>
          <a:xfrm>
            <a:off x="2984614" y="1866257"/>
            <a:ext cx="1428495" cy="809508"/>
          </a:xfrm>
          <a:prstGeom prst="wedgeRoundRectCallout">
            <a:avLst>
              <a:gd name="adj1" fmla="val 69226"/>
              <a:gd name="adj2" fmla="val 9970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внутренняя память 13"/>
          <p:cNvSpPr/>
          <p:nvPr/>
        </p:nvSpPr>
        <p:spPr>
          <a:xfrm>
            <a:off x="476672" y="1866257"/>
            <a:ext cx="2469485" cy="1083768"/>
          </a:xfrm>
          <a:prstGeom prst="flowChartInternalStorag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премии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</a:p>
        </p:txBody>
      </p:sp>
      <p:pic>
        <p:nvPicPr>
          <p:cNvPr id="4098" name="Picture 2" descr="https://pp.userapi.com/c840636/v840636470/81ea7/7N5mzgi2ys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22258" y="4427984"/>
            <a:ext cx="3477791" cy="232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Блок-схема: внутренняя память 15"/>
          <p:cNvSpPr/>
          <p:nvPr/>
        </p:nvSpPr>
        <p:spPr>
          <a:xfrm>
            <a:off x="125473" y="6985864"/>
            <a:ext cx="2820684" cy="1942112"/>
          </a:xfrm>
          <a:prstGeom prst="flowChartInternalStorage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в номинации «Гран-при «Студент года»</a:t>
            </a: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2124214" y="3404735"/>
            <a:ext cx="1428495" cy="809508"/>
          </a:xfrm>
          <a:prstGeom prst="wedgeRoundRectCallout">
            <a:avLst>
              <a:gd name="adj1" fmla="val -42794"/>
              <a:gd name="adj2" fmla="val 8464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2017 год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4" descr="https://pp.userapi.com/c834402/v834402865/139910/U34F2C56S5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439947"/>
            <a:ext cx="3411826" cy="227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5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p.userapi.com/c845323/v845323368/15fdf5/ZEQRAlqSLV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t="5255" r="4678" b="5856"/>
          <a:stretch/>
        </p:blipFill>
        <p:spPr bwMode="auto">
          <a:xfrm rot="10800000">
            <a:off x="0" y="15171"/>
            <a:ext cx="6597352" cy="915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2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88640" y="79435"/>
            <a:ext cx="6480720" cy="954107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студенческий проект «Добрый ПЕДКОЛЛЕДЖ»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https://pp.userapi.com/c626622/v626622920/2ab9c/DTf0-Dpk74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24" y="1547663"/>
            <a:ext cx="3812270" cy="2540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636623/v636623920/290af/ALBs_QGto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053" y="6300192"/>
            <a:ext cx="3802441" cy="2533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ttps://pp.userapi.com/c845220/v845220972/161e30/KEZ_sSYCB9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8" t="3977" r="6190" b="5767"/>
          <a:stretch/>
        </p:blipFill>
        <p:spPr bwMode="auto">
          <a:xfrm rot="16200000">
            <a:off x="723900" y="2930522"/>
            <a:ext cx="2984338" cy="4251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4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88640" y="79435"/>
            <a:ext cx="6480720" cy="954107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Мероприятие, посвященное празднику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«День учителя»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https://pp.userapi.com/c850632/v850632271/722a1/AiYA5zDSpf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6655" r="5420" b="4456"/>
          <a:stretch/>
        </p:blipFill>
        <p:spPr bwMode="auto">
          <a:xfrm rot="16200000">
            <a:off x="1848659" y="668030"/>
            <a:ext cx="3160682" cy="44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88640" y="4653961"/>
            <a:ext cx="6480720" cy="954107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мероприятие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«Последний звонок»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s://pp.userapi.com/c845020/v845020070/14fdf9/d0KoUcwxWS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685" y="5809792"/>
            <a:ext cx="4970393" cy="331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29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88640" y="79435"/>
            <a:ext cx="6480720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Мероприятие, посвященное Международному женскому дню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«Для милых дам»</a:t>
            </a:r>
          </a:p>
        </p:txBody>
      </p:sp>
      <p:pic>
        <p:nvPicPr>
          <p:cNvPr id="26626" name="Picture 2" descr="https://pp.userapi.com/c846522/v846522972/159f2f/50854YZVyg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3952" r="5420" b="4880"/>
          <a:stretch/>
        </p:blipFill>
        <p:spPr bwMode="auto">
          <a:xfrm rot="16200000">
            <a:off x="2842803" y="857852"/>
            <a:ext cx="3289256" cy="468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s://pp.userapi.com/c850428/v850428705/16f03/jxKu_DLAt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9" y="4525463"/>
            <a:ext cx="3435005" cy="4580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3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88640" y="79435"/>
            <a:ext cx="6480720" cy="954107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здоровья и безопасности жизнедеятельности</a:t>
            </a:r>
          </a:p>
        </p:txBody>
      </p:sp>
      <p:pic>
        <p:nvPicPr>
          <p:cNvPr id="40962" name="Picture 2" descr="https://pp.userapi.com/c628519/v628519920/49fa3/pDIAHyWbcb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331640"/>
            <a:ext cx="4097610" cy="273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https://pp.userapi.com/c628519/v628519920/49f6d/GIkQfXXKSH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727" y="4095478"/>
            <a:ext cx="4337273" cy="289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Блок-схема: внутренняя память 11"/>
          <p:cNvSpPr/>
          <p:nvPr/>
        </p:nvSpPr>
        <p:spPr>
          <a:xfrm>
            <a:off x="188640" y="6985864"/>
            <a:ext cx="3240360" cy="2143125"/>
          </a:xfrm>
          <a:prstGeom prst="flowChartInternalStorage">
            <a:avLst/>
          </a:prstGeom>
          <a:solidFill>
            <a:schemeClr val="bg1"/>
          </a:solidFill>
          <a:ln>
            <a:solidFill>
              <a:srgbClr val="B3F4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 мероприятия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2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1058" y="145069"/>
            <a:ext cx="6628301" cy="1569660"/>
          </a:xfrm>
          <a:prstGeom prst="rect">
            <a:avLst/>
          </a:prstGeom>
          <a:solidFill>
            <a:srgbClr val="B3F4FB">
              <a:alpha val="9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140-летие </a:t>
            </a:r>
          </a:p>
          <a:p>
            <a:pPr algn="ctr"/>
            <a:r>
              <a:rPr lang="tt-RU" sz="3200" dirty="0" smtClean="0">
                <a:latin typeface="Times New Roman" pitchFamily="18" charset="0"/>
                <a:cs typeface="Times New Roman" pitchFamily="18" charset="0"/>
              </a:rPr>
              <a:t>Казанскому педагогическому колледжу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pp.userapi.com/c626826/v626826603/394f8/9icQjs_5HZ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916" y="2694605"/>
            <a:ext cx="3154297" cy="236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pp.userapi.com/c636025/v636025612/3b6e0/Wtu85PXLaG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67" y="5220072"/>
            <a:ext cx="614468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638316/v638316920/201df/bhMMBLD5uU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6" y="1875983"/>
            <a:ext cx="3297844" cy="2198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8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188640" y="79435"/>
            <a:ext cx="6480720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участие в форуме трудящейся молодежи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«НЕ словом, а ДЕЛОМ»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pp.vk.me/c627819/v627819974/44495/7f6NxfkLv8g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17" y="1773554"/>
            <a:ext cx="4141943" cy="309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s://pp.userapi.com/c604630/v604630920/29f2b/mBF4nBVC1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72" y="6123044"/>
            <a:ext cx="3587891" cy="2690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290" name="Picture 2" descr="https://pp.userapi.com/c850024/v850024203/e8c5e/FCteM_8i8U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t="14470" r="10468" b="10584"/>
          <a:stretch/>
        </p:blipFill>
        <p:spPr bwMode="auto">
          <a:xfrm rot="5400000">
            <a:off x="-248737" y="2689529"/>
            <a:ext cx="3515004" cy="252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50024/v850024203/e8c79/r64Y035EfG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7" r="15894" b="10468"/>
          <a:stretch/>
        </p:blipFill>
        <p:spPr bwMode="auto">
          <a:xfrm>
            <a:off x="4403982" y="4963349"/>
            <a:ext cx="2357177" cy="392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12"/>
          <p:cNvSpPr/>
          <p:nvPr/>
        </p:nvSpPr>
        <p:spPr>
          <a:xfrm>
            <a:off x="188640" y="79435"/>
            <a:ext cx="6480720" cy="1815882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школа актива «ПООРТ» для студентов профессиональных образовательных организаций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s://pp.userapi.com/c834102/v834102983/59763/qzaikW7gBF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3087" y="1918090"/>
            <a:ext cx="3846273" cy="254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s://pp.userapi.com/c845420/v845420280/2e157/aM8wxnoeW3M.jpg"/>
          <p:cNvPicPr>
            <a:picLocks noChangeAspect="1" noChangeArrowheads="1"/>
          </p:cNvPicPr>
          <p:nvPr/>
        </p:nvPicPr>
        <p:blipFill>
          <a:blip r:embed="rId4" cstate="print"/>
          <a:srcRect l="22804"/>
          <a:stretch>
            <a:fillRect/>
          </a:stretch>
        </p:blipFill>
        <p:spPr bwMode="auto">
          <a:xfrm flipH="1" flipV="1">
            <a:off x="188640" y="3066540"/>
            <a:ext cx="2809501" cy="272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https://pp.userapi.com/c840120/v840120017/568d6/jVJlCMEIlv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820" y="5535723"/>
            <a:ext cx="5376231" cy="3561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61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p.userapi.com/c844723/v844723395/163fbd/YlVE6Gdr0tQ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98" y="755576"/>
            <a:ext cx="4800527" cy="36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несколько документов 7"/>
          <p:cNvSpPr/>
          <p:nvPr/>
        </p:nvSpPr>
        <p:spPr>
          <a:xfrm>
            <a:off x="4221088" y="179511"/>
            <a:ext cx="2721156" cy="1502829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90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https://pp.userapi.com/c637630/v637630460/7dff0/S7nX8cOz_h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591" y="4935349"/>
            <a:ext cx="5336036" cy="400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Блок-схема: несколько документов 9"/>
          <p:cNvSpPr/>
          <p:nvPr/>
        </p:nvSpPr>
        <p:spPr>
          <a:xfrm>
            <a:off x="133420" y="4427944"/>
            <a:ext cx="2806665" cy="1728192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№ 125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7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88640" y="79435"/>
            <a:ext cx="6480720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проект 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Российского студента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«Студенческий переполох»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279" y="1707735"/>
            <a:ext cx="4273007" cy="284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08" y="6082143"/>
            <a:ext cx="4254950" cy="2561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6" name="Picture 2" descr="https://pp.userapi.com/c844321/v844321972/1632ba/FLOsBNPAuyY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5717" r="7419" b="5540"/>
          <a:stretch/>
        </p:blipFill>
        <p:spPr bwMode="auto">
          <a:xfrm rot="16200000">
            <a:off x="775985" y="3223298"/>
            <a:ext cx="2734279" cy="384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3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199" y="-21706"/>
            <a:ext cx="6858001" cy="9128990"/>
            <a:chOff x="0" y="-1"/>
            <a:chExt cx="6858001" cy="9128990"/>
          </a:xfrm>
        </p:grpSpPr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188640" y="79435"/>
            <a:ext cx="6480720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совета профессиональных образовательных организаций Республики Татарстан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DE9EEC-7089-4E51-BD12-4B645C4BD0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33" b="64782"/>
          <a:stretch/>
        </p:blipFill>
        <p:spPr>
          <a:xfrm>
            <a:off x="404664" y="1919649"/>
            <a:ext cx="4119238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https://pp.userapi.com/c626531/v626531270/58235/E_JqgFp8-XM.jpg">
            <a:extLst>
              <a:ext uri="{FF2B5EF4-FFF2-40B4-BE49-F238E27FC236}">
                <a16:creationId xmlns:a16="http://schemas.microsoft.com/office/drawing/2014/main" xmlns="" id="{EDBD26C5-AAEA-4A74-9822-54727B6B7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0" y="5314921"/>
            <a:ext cx="5040561" cy="3360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941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pp.userapi.com/c637224/v637224603/1a890/1biA4Pw1oC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451" y="107504"/>
            <a:ext cx="3177480" cy="237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16173" y="2987824"/>
            <a:ext cx="2854083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Республиканская программа «Академия»</a:t>
            </a:r>
          </a:p>
        </p:txBody>
      </p:sp>
      <p:pic>
        <p:nvPicPr>
          <p:cNvPr id="1026" name="Picture 2" descr="https://pp.userapi.com/c630428/v630428603/3f896/0u4RYzhkuYQ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" y="4826715"/>
            <a:ext cx="3740388" cy="280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2065" y="556489"/>
            <a:ext cx="3178382" cy="4379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с одним вырезанным углом 13"/>
          <p:cNvSpPr/>
          <p:nvPr/>
        </p:nvSpPr>
        <p:spPr>
          <a:xfrm>
            <a:off x="1430942" y="7083624"/>
            <a:ext cx="5373216" cy="1973937"/>
          </a:xfrm>
          <a:prstGeom prst="snip1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Направлена на воспитание подрастающего поколения в рамках пропаганды активной общественной жизни </a:t>
            </a:r>
          </a:p>
        </p:txBody>
      </p:sp>
    </p:spTree>
    <p:extLst>
      <p:ext uri="{BB962C8B-B14F-4D97-AF65-F5344CB8AC3E}">
        <p14:creationId xmlns:p14="http://schemas.microsoft.com/office/powerpoint/2010/main" val="155335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96065"/>
            <a:ext cx="5317544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студенческая премия Республики Татарстан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«Студент года-2016»</a:t>
            </a:r>
          </a:p>
        </p:txBody>
      </p:sp>
      <p:pic>
        <p:nvPicPr>
          <p:cNvPr id="13" name="Picture 2" descr="https://pp.userapi.com/c637223/v637223603/164e5/O2tPIfuCDa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547" y="1634518"/>
            <a:ext cx="2661426" cy="3564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4" descr="Card Image"/>
          <p:cNvPicPr>
            <a:picLocks noChangeAspect="1" noChangeArrowheads="1"/>
          </p:cNvPicPr>
          <p:nvPr/>
        </p:nvPicPr>
        <p:blipFill>
          <a:blip r:embed="rId4" cstate="print"/>
          <a:srcRect l="16248" t="5244" r="8153" b="9622"/>
          <a:stretch>
            <a:fillRect/>
          </a:stretch>
        </p:blipFill>
        <p:spPr bwMode="auto">
          <a:xfrm rot="16200000">
            <a:off x="-302539" y="5829478"/>
            <a:ext cx="3711622" cy="278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2878255" y="1582603"/>
            <a:ext cx="1990905" cy="1117011"/>
          </a:xfrm>
          <a:prstGeom prst="wedgeRoundRectCallout">
            <a:avLst>
              <a:gd name="adj1" fmla="val -57078"/>
              <a:gd name="adj2" fmla="val 806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Заочный этап</a:t>
            </a:r>
            <a:endParaRPr lang="ru-RU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3242597" y="6662830"/>
            <a:ext cx="3253126" cy="1725594"/>
          </a:xfrm>
          <a:prstGeom prst="wedgeRoundRectCallout">
            <a:avLst>
              <a:gd name="adj1" fmla="val -60592"/>
              <a:gd name="adj2" fmla="val 717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Церемония награждения</a:t>
            </a:r>
            <a:endParaRPr lang="ru-RU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pp.userapi.com/c841428/v841428763/4e71c/g9Y8JR7KBb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89" y="3623112"/>
            <a:ext cx="3660311" cy="243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ая прямоугольная выноска 18"/>
          <p:cNvSpPr/>
          <p:nvPr/>
        </p:nvSpPr>
        <p:spPr>
          <a:xfrm>
            <a:off x="965095" y="4284233"/>
            <a:ext cx="1990905" cy="1117011"/>
          </a:xfrm>
          <a:prstGeom prst="wedgeRoundRectCallout">
            <a:avLst>
              <a:gd name="adj1" fmla="val 80708"/>
              <a:gd name="adj2" fmla="val 816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Очный этап</a:t>
            </a:r>
            <a:endParaRPr lang="ru-RU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0"/>
            <a:ext cx="5317544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Ежегодная студенческая премия РТ среди студентов ПОО  «Достижение года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32639" y="1362475"/>
            <a:ext cx="6058967" cy="919401"/>
          </a:xfrm>
          <a:prstGeom prst="wedgeRoundRectCallout">
            <a:avLst>
              <a:gd name="adj1" fmla="val -25248"/>
              <a:gd name="adj2" fmla="val 718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Номинация: «Лучший орган студенческого самоуправления ПОО»</a:t>
            </a:r>
          </a:p>
        </p:txBody>
      </p:sp>
      <p:pic>
        <p:nvPicPr>
          <p:cNvPr id="14" name="Picture 4" descr="https://pp.userapi.com/c841235/v841235193/6e5bb/xD3xHwPLNGo.jpg"/>
          <p:cNvPicPr>
            <a:picLocks noChangeAspect="1" noChangeArrowheads="1"/>
          </p:cNvPicPr>
          <p:nvPr/>
        </p:nvPicPr>
        <p:blipFill>
          <a:blip r:embed="rId3" cstate="print"/>
          <a:srcRect l="18540"/>
          <a:stretch>
            <a:fillRect/>
          </a:stretch>
        </p:blipFill>
        <p:spPr bwMode="auto">
          <a:xfrm>
            <a:off x="103641" y="5724128"/>
            <a:ext cx="3945244" cy="3227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Скругленная прямоугольная выноска 16"/>
          <p:cNvSpPr/>
          <p:nvPr/>
        </p:nvSpPr>
        <p:spPr>
          <a:xfrm>
            <a:off x="3604874" y="6776650"/>
            <a:ext cx="3253126" cy="1725594"/>
          </a:xfrm>
          <a:prstGeom prst="wedgeRoundRectCallout">
            <a:avLst>
              <a:gd name="adj1" fmla="val -60592"/>
              <a:gd name="adj2" fmla="val 71769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Церемония награждения</a:t>
            </a:r>
            <a:endParaRPr lang="ru-RU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pp.userapi.com/c840728/v840728596/51509/bOPNe1c8s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44" y="2782903"/>
            <a:ext cx="4434457" cy="295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432639" y="2947305"/>
            <a:ext cx="1990905" cy="1117011"/>
          </a:xfrm>
          <a:prstGeom prst="wedgeRoundRectCallout">
            <a:avLst>
              <a:gd name="adj1" fmla="val 79531"/>
              <a:gd name="adj2" fmla="val 6695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Очный этап</a:t>
            </a:r>
            <a:endParaRPr lang="ru-RU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3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0"/>
            <a:ext cx="5317544" cy="1384995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Ежегодная студенческая премия РТ среди студентов ПОО  «Достижение года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32639" y="1362475"/>
            <a:ext cx="6058967" cy="919401"/>
          </a:xfrm>
          <a:prstGeom prst="wedgeRoundRectCallout">
            <a:avLst>
              <a:gd name="adj1" fmla="val -25248"/>
              <a:gd name="adj2" fmla="val 7188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Номинация: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«Орган студенческого самоуправления общежития»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4" descr="https://pp.userapi.com/c824502/v824502943/6de21/AN7J4902RGE.jpg">
            <a:extLst>
              <a:ext uri="{FF2B5EF4-FFF2-40B4-BE49-F238E27FC236}">
                <a16:creationId xmlns:a16="http://schemas.microsoft.com/office/drawing/2014/main" xmlns="" id="{7DD0C5AC-5710-405C-851F-3AD76A9DB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1048" r="2233" b="49402"/>
          <a:stretch/>
        </p:blipFill>
        <p:spPr bwMode="auto">
          <a:xfrm>
            <a:off x="128751" y="2643740"/>
            <a:ext cx="4311547" cy="219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4" name="Picture 6" descr="https://pp.userapi.com/c836131/v836131386/24547/1Phu7ubTtI4.jpg">
            <a:extLst>
              <a:ext uri="{FF2B5EF4-FFF2-40B4-BE49-F238E27FC236}">
                <a16:creationId xmlns:a16="http://schemas.microsoft.com/office/drawing/2014/main" xmlns="" id="{55EE9735-7AB3-4DB1-9A85-93D07D71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37" y="6660232"/>
            <a:ext cx="3314573" cy="221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" name="Picture 2" descr="Card Image">
            <a:extLst>
              <a:ext uri="{FF2B5EF4-FFF2-40B4-BE49-F238E27FC236}">
                <a16:creationId xmlns:a16="http://schemas.microsoft.com/office/drawing/2014/main" xmlns="" id="{6DA0D400-62B7-4FAF-AEBB-5BE7DE69E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5" r="9145" b="14173"/>
          <a:stretch/>
        </p:blipFill>
        <p:spPr bwMode="auto">
          <a:xfrm rot="16200000">
            <a:off x="3688389" y="4415866"/>
            <a:ext cx="3411461" cy="270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841513" y="5066792"/>
            <a:ext cx="2886021" cy="1406509"/>
          </a:xfrm>
          <a:prstGeom prst="wedgeRoundRectCallout">
            <a:avLst>
              <a:gd name="adj1" fmla="val 68580"/>
              <a:gd name="adj2" fmla="val 684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Церемония награждения</a:t>
            </a:r>
            <a:endParaRPr lang="ru-RU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ая прямоугольная выноска 16"/>
          <p:cNvSpPr/>
          <p:nvPr/>
        </p:nvSpPr>
        <p:spPr>
          <a:xfrm>
            <a:off x="4587118" y="2443823"/>
            <a:ext cx="1990905" cy="1117011"/>
          </a:xfrm>
          <a:prstGeom prst="wedgeRoundRectCallout">
            <a:avLst>
              <a:gd name="adj1" fmla="val -75921"/>
              <a:gd name="adj2" fmla="val 6276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Очный этап</a:t>
            </a:r>
            <a:endParaRPr lang="ru-RU" sz="36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953434" y="221226"/>
            <a:ext cx="5317544" cy="1138654"/>
          </a:xfrm>
          <a:prstGeom prst="snip2Diag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accent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Поездка в Государственную Думу Российской Федерации</a:t>
            </a:r>
          </a:p>
        </p:txBody>
      </p:sp>
      <p:pic>
        <p:nvPicPr>
          <p:cNvPr id="12" name="Picture 2" descr="https://pp.userapi.com/c639229/v639229920/190da/rHPcotvHQRA.jpg">
            <a:extLst>
              <a:ext uri="{FF2B5EF4-FFF2-40B4-BE49-F238E27FC236}">
                <a16:creationId xmlns:a16="http://schemas.microsoft.com/office/drawing/2014/main" xmlns="" id="{1615BDA9-B31B-40C2-AAB5-F97B11C27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43" y="1716763"/>
            <a:ext cx="2885381" cy="3847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p.userapi.com/c637820/v637820920/3d891/tFyIv9OsR4o.jpg">
            <a:extLst>
              <a:ext uri="{FF2B5EF4-FFF2-40B4-BE49-F238E27FC236}">
                <a16:creationId xmlns:a16="http://schemas.microsoft.com/office/drawing/2014/main" xmlns="" id="{2B56B6B4-8450-47FE-9510-AF96ED81A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659" y="1716763"/>
            <a:ext cx="3423029" cy="2567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pp.userapi.com/c637528/v637528974/34896/SeCNS_uJVq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r="10834"/>
          <a:stretch/>
        </p:blipFill>
        <p:spPr bwMode="auto">
          <a:xfrm>
            <a:off x="158487" y="5807748"/>
            <a:ext cx="3453719" cy="288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pp.userapi.com/c837132/v837132603/2b379/j7d8TQueCp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610" y="4822559"/>
            <a:ext cx="2982620" cy="397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1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96065"/>
            <a:ext cx="5317544" cy="954107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Конгресс студентов Республики Татарстан</a:t>
            </a:r>
          </a:p>
        </p:txBody>
      </p:sp>
      <p:pic>
        <p:nvPicPr>
          <p:cNvPr id="12" name="Picture 2" descr="https://pp.userapi.com/c847122/v847122726/4959/URmhGMp4Jt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306" y="1321186"/>
            <a:ext cx="3905638" cy="260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s://pp.userapi.com/c621511/v621511280/6df65/Tig0SzohOpA.jpg"/>
          <p:cNvPicPr>
            <a:picLocks noChangeAspect="1" noChangeArrowheads="1"/>
          </p:cNvPicPr>
          <p:nvPr/>
        </p:nvPicPr>
        <p:blipFill>
          <a:blip r:embed="rId4" cstate="print"/>
          <a:srcRect l="20885"/>
          <a:stretch>
            <a:fillRect/>
          </a:stretch>
        </p:blipFill>
        <p:spPr bwMode="auto">
          <a:xfrm rot="10800000">
            <a:off x="4442587" y="3759481"/>
            <a:ext cx="2285383" cy="2166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ая прямоугольная выноска 14"/>
          <p:cNvSpPr/>
          <p:nvPr/>
        </p:nvSpPr>
        <p:spPr>
          <a:xfrm>
            <a:off x="4095945" y="1505546"/>
            <a:ext cx="2501408" cy="1770310"/>
          </a:xfrm>
          <a:prstGeom prst="wedgeRoundRectCallout">
            <a:avLst>
              <a:gd name="adj1" fmla="val -57078"/>
              <a:gd name="adj2" fmla="val 8060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Круглые столы в рамках подготовки к Конгрессу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https://pp.userapi.com/c850332/v850332600/96f22/lNP-3i0yvt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31" y="6057337"/>
            <a:ext cx="4041648" cy="3031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ая прямоугольная выноска 15"/>
          <p:cNvSpPr/>
          <p:nvPr/>
        </p:nvSpPr>
        <p:spPr>
          <a:xfrm>
            <a:off x="31050" y="4074235"/>
            <a:ext cx="2616019" cy="1537007"/>
          </a:xfrm>
          <a:prstGeom prst="wedgeRoundRectCallout">
            <a:avLst>
              <a:gd name="adj1" fmla="val 50089"/>
              <a:gd name="adj2" fmla="val 9424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Конгресс студентов. Принятие резолюции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68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71979" y="192164"/>
            <a:ext cx="6098138" cy="646331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«Фестиваль ГТО КНИТУ»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https://pp.userapi.com/c830509/v830509280/d14f3/BLFKscjPG9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68" y="967754"/>
            <a:ext cx="3455116" cy="4606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https://pp.userapi.com/c627619/v627619633/2da66/ELPTG3mHc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5782675"/>
            <a:ext cx="4306980" cy="323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990619" y="3820250"/>
            <a:ext cx="2678741" cy="1754326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Форум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«Открытие талантов»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0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12184" y="198944"/>
            <a:ext cx="6098138" cy="1569660"/>
          </a:xfrm>
          <a:prstGeom prst="rect">
            <a:avLst/>
          </a:prstGeom>
          <a:solidFill>
            <a:srgbClr val="B3F4FB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Ежегодный проект 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Физкульт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переменки»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 Казанском педагогическом колледже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pp.userapi.com/c604423/v604423920/b11/fFsdKpYfXJ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4134" y="2260420"/>
            <a:ext cx="4349973" cy="289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 descr="https://pp.userapi.com/c604423/v604423920/b25/fkV1vK5bmV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238" y="5508104"/>
            <a:ext cx="5105302" cy="340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571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pp.userapi.com/c840722/v840722481/83283/j8yR6OwJvW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23" y="642777"/>
            <a:ext cx="5350596" cy="401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Блок-схема: несколько документов 7"/>
          <p:cNvSpPr/>
          <p:nvPr/>
        </p:nvSpPr>
        <p:spPr>
          <a:xfrm>
            <a:off x="3673381" y="152167"/>
            <a:ext cx="3212975" cy="1728192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3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несколько документов 9"/>
          <p:cNvSpPr/>
          <p:nvPr/>
        </p:nvSpPr>
        <p:spPr>
          <a:xfrm>
            <a:off x="80092" y="7392144"/>
            <a:ext cx="3206789" cy="1728192"/>
          </a:xfrm>
          <a:prstGeom prst="flowChartMultidocumen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 139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pp.userapi.com/c840732/v840732178/142c6/1-PQoKA-CW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66" y="4261320"/>
            <a:ext cx="3618921" cy="483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12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Заголовок 1"/>
          <p:cNvSpPr txBox="1">
            <a:spLocks/>
          </p:cNvSpPr>
          <p:nvPr/>
        </p:nvSpPr>
        <p:spPr>
          <a:xfrm>
            <a:off x="375254" y="216023"/>
            <a:ext cx="6048672" cy="1259633"/>
          </a:xfrm>
          <a:prstGeom prst="roundRect">
            <a:avLst/>
          </a:prstGeom>
          <a:solidFill>
            <a:schemeClr val="accent3">
              <a:lumMod val="75000"/>
              <a:alpha val="84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Учитель-доброволец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Овальная выноска 18"/>
          <p:cNvSpPr/>
          <p:nvPr/>
        </p:nvSpPr>
        <p:spPr>
          <a:xfrm>
            <a:off x="511535" y="1595994"/>
            <a:ext cx="4436935" cy="2207240"/>
          </a:xfrm>
          <a:prstGeom prst="wedgeEllipseCallout">
            <a:avLst>
              <a:gd name="adj1" fmla="val 14483"/>
              <a:gd name="adj2" fmla="val 6174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i="1" dirty="0"/>
              <a:t>«Спешите делать добрые дела!»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https://pp.userapi.com/c604625/v604625560/44454/7ULmVXFVqI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99" y="4462632"/>
            <a:ext cx="6469581" cy="4301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312184" y="198944"/>
            <a:ext cx="6098138" cy="1815882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Активная работа в Общественном центре «Волонтеры Победы при Казанском педагогическом колледже»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s://pp.userapi.com/c636726/v636726464/52233/FXaPQOZq2h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07" y="1994686"/>
            <a:ext cx="4970493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p.userapi.com/c849216/v849216383/ef920/6EYjP8jZZL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7" y="4915376"/>
            <a:ext cx="5298690" cy="3974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2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pp.userapi.com/c845123/v845123972/15d29c/gQeQcTfbLf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" t="3064" r="6090" b="3756"/>
          <a:stretch/>
        </p:blipFill>
        <p:spPr bwMode="auto">
          <a:xfrm>
            <a:off x="229562" y="0"/>
            <a:ext cx="6597352" cy="922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1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Прямоугольник с одним вырезанным углом 13"/>
          <p:cNvSpPr/>
          <p:nvPr/>
        </p:nvSpPr>
        <p:spPr>
          <a:xfrm>
            <a:off x="2055122" y="6624024"/>
            <a:ext cx="4693486" cy="2442329"/>
          </a:xfrm>
          <a:prstGeom prst="snip1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Первая попытка нынешних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«Волонтеров Победы» приобщить студентов к добровольческой деятельности</a:t>
            </a:r>
          </a:p>
        </p:txBody>
      </p:sp>
      <p:pic>
        <p:nvPicPr>
          <p:cNvPr id="15" name="Picture 4" descr="Car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98044" y="3195470"/>
            <a:ext cx="2890162" cy="397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pp.vk.me/c625517/v625517389/4f9f2/Fd_9W115uU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93" y="145443"/>
            <a:ext cx="4623623" cy="2999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284985" y="2237474"/>
            <a:ext cx="3573016" cy="1815882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Профильная смена «Волонтерский корпус 70-летия Победы»</a:t>
            </a:r>
          </a:p>
        </p:txBody>
      </p:sp>
    </p:spTree>
    <p:extLst>
      <p:ext uri="{BB962C8B-B14F-4D97-AF65-F5344CB8AC3E}">
        <p14:creationId xmlns:p14="http://schemas.microsoft.com/office/powerpoint/2010/main" val="362925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88640" y="79435"/>
            <a:ext cx="6480720" cy="954107"/>
          </a:xfrm>
          <a:prstGeom prst="rect">
            <a:avLst/>
          </a:prstGeom>
          <a:solidFill>
            <a:srgbClr val="C00000">
              <a:alpha val="83000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студенческий проект «Добрый ПЕДКОЛЛЕДЖ»</a:t>
            </a:r>
            <a:endParaRPr lang="ru-RU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8" y="1475656"/>
            <a:ext cx="3406688" cy="2771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https://pp.userapi.com/c845217/v845217956/ecc74/FXVM5_PMIw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782" y="1340632"/>
            <a:ext cx="2752874" cy="385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p.userapi.com/c845220/v845220972/161e30/KEZ_sSYCB9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4" t="4807" r="5556" b="6988"/>
          <a:stretch/>
        </p:blipFill>
        <p:spPr bwMode="auto">
          <a:xfrm rot="16200000">
            <a:off x="866452" y="4488319"/>
            <a:ext cx="3754876" cy="511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79435"/>
            <a:ext cx="5317544" cy="954107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актива для добровольцев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ВКоманде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Волонтеры Победы»</a:t>
            </a:r>
          </a:p>
        </p:txBody>
      </p:sp>
      <p:pic>
        <p:nvPicPr>
          <p:cNvPr id="12" name="Picture 2" descr="https://pp.userapi.com/c836231/v836231603/22205/4jFB91C_j8c.jpg"/>
          <p:cNvPicPr>
            <a:picLocks noChangeAspect="1" noChangeArrowheads="1"/>
          </p:cNvPicPr>
          <p:nvPr/>
        </p:nvPicPr>
        <p:blipFill>
          <a:blip r:embed="rId3" cstate="print"/>
          <a:srcRect t="18900" b="19361"/>
          <a:stretch>
            <a:fillRect/>
          </a:stretch>
        </p:blipFill>
        <p:spPr bwMode="auto">
          <a:xfrm flipH="1">
            <a:off x="196239" y="1033542"/>
            <a:ext cx="5614673" cy="346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pp.userapi.com/c637427/v637427590/48ad2/oLtKH7UIb0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84" y="5052358"/>
            <a:ext cx="5156016" cy="386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38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Прямоугольник с одним вырезанным углом 12"/>
          <p:cNvSpPr/>
          <p:nvPr/>
        </p:nvSpPr>
        <p:spPr>
          <a:xfrm>
            <a:off x="30021" y="268009"/>
            <a:ext cx="4939992" cy="1973937"/>
          </a:xfrm>
          <a:prstGeom prst="snip1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проект Центра по развитию добровольчества, в 2017 году прошедший под эгидой «Волонтеры Победы»</a:t>
            </a:r>
          </a:p>
        </p:txBody>
      </p:sp>
      <p:pic>
        <p:nvPicPr>
          <p:cNvPr id="14" name="Picture 4" descr="https://pp.userapi.com/c837735/v837735439/2de20/GH5jZ2u4yE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4" b="7878"/>
          <a:stretch/>
        </p:blipFill>
        <p:spPr bwMode="auto">
          <a:xfrm>
            <a:off x="1908283" y="2253778"/>
            <a:ext cx="4968767" cy="43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pp.userapi.com/c845218/v845218972/15d94f/sgVv_T_sCf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 t="4696" r="5747" b="5731"/>
          <a:stretch/>
        </p:blipFill>
        <p:spPr bwMode="auto">
          <a:xfrm rot="16200000">
            <a:off x="802332" y="4680425"/>
            <a:ext cx="3709337" cy="518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19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79435"/>
            <a:ext cx="5317544" cy="1077218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«Письмо Победы»</a:t>
            </a:r>
          </a:p>
        </p:txBody>
      </p:sp>
      <p:pic>
        <p:nvPicPr>
          <p:cNvPr id="5122" name="Picture 2" descr="https://pp.userapi.com/c637317/v637317996/3c8ee/zvExWHXnU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393702"/>
            <a:ext cx="4320480" cy="324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pp.userapi.com/c850024/v850024203/e8c55/Y15KIj-lV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476" y="3436767"/>
            <a:ext cx="3221825" cy="2414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pp.userapi.com/c637317/v637317996/3c8d3/Gfgj_uASvX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1" y="5851250"/>
            <a:ext cx="4089177" cy="306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764704" y="79435"/>
            <a:ext cx="5317544" cy="2062103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студенческий проект Казанского педагогического колледжа «Начни с себя!»</a:t>
            </a:r>
          </a:p>
        </p:txBody>
      </p:sp>
      <p:pic>
        <p:nvPicPr>
          <p:cNvPr id="6146" name="Picture 2" descr="https://pp.userapi.com/c849120/v849120430/b6651/tCbDN7W2k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" y="2164984"/>
            <a:ext cx="3209598" cy="240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637522/v637522974/41078/sDX9dxFs-u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89" y="2723133"/>
            <a:ext cx="3101630" cy="2326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p.userapi.com/c834101/v834101943/7be68/dKdQnkaXarI.jpg">
            <a:extLst>
              <a:ext uri="{FF2B5EF4-FFF2-40B4-BE49-F238E27FC236}">
                <a16:creationId xmlns:a16="http://schemas.microsoft.com/office/drawing/2014/main" xmlns="" id="{5EDEA926-95DC-47A9-833D-EC6AEDEA0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26" y="5739784"/>
            <a:ext cx="2498357" cy="333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5" name="Прямоугольник 14"/>
          <p:cNvSpPr/>
          <p:nvPr/>
        </p:nvSpPr>
        <p:spPr>
          <a:xfrm>
            <a:off x="369535" y="6201034"/>
            <a:ext cx="3216654" cy="1569660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фестиваль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«Без </a:t>
            </a:r>
            <a:r>
              <a:rPr lang="ru-RU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берг</a:t>
            </a:r>
            <a:r>
              <a:rPr lang="tt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tt-RU" sz="3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764704" y="79435"/>
            <a:ext cx="5317544" cy="1077218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«Бессмертный полк»</a:t>
            </a:r>
          </a:p>
        </p:txBody>
      </p:sp>
      <p:pic>
        <p:nvPicPr>
          <p:cNvPr id="10242" name="Picture 2" descr="https://pp.userapi.com/c852020/v852020857/7b338/3siBDqcjEJ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43" y="1280314"/>
            <a:ext cx="3784799" cy="2838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p.userapi.com/c846418/v846418383/15aa04/Xxdglf2dg4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7" y="6133477"/>
            <a:ext cx="4339569" cy="289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pp.userapi.com/c844216/v844216972/15f1d0/-_mfEwON4k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5076" r="7276" b="6263"/>
          <a:stretch/>
        </p:blipFill>
        <p:spPr bwMode="auto">
          <a:xfrm rot="16200000">
            <a:off x="3096751" y="3212074"/>
            <a:ext cx="3152357" cy="439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0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34077" y="124273"/>
            <a:ext cx="5184576" cy="1207368"/>
          </a:xfrm>
          <a:prstGeom prst="snip2DiagRect">
            <a:avLst/>
          </a:prstGeom>
          <a:solidFill>
            <a:srgbClr val="B3F4FB">
              <a:alpha val="47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деятельность учителя не ограничивается уроками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2" name="Picture 4" descr="https://pp.userapi.com/c837422/v837422131/30422/yVfvE7PPrx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7" y="2682951"/>
            <a:ext cx="4368485" cy="3276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237700" y="1331641"/>
            <a:ext cx="4620300" cy="1373014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4" name="Picture 6" descr="https://pp.userapi.com/c837422/v837422131/2fcbb/oYxI-bLhww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5138156"/>
            <a:ext cx="2928392" cy="3904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5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0" y="79435"/>
            <a:ext cx="6858000" cy="1569660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Ежегодное посещение реабилитационных центров в рамках акции «Добрый визит» </a:t>
            </a:r>
          </a:p>
        </p:txBody>
      </p:sp>
      <p:pic>
        <p:nvPicPr>
          <p:cNvPr id="12290" name="Picture 2" descr="https://pp.userapi.com/c846019/v846019164/14c39/VsguYOXTE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3" y="1832032"/>
            <a:ext cx="4545974" cy="3029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pp.userapi.com/c631524/v631524920/5191/GV3k2mb895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37" y="6372200"/>
            <a:ext cx="3851162" cy="2566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pp.userapi.com/c834104/v834104160/57ac0/H46AtqXYGK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04514"/>
            <a:ext cx="3429000" cy="3181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9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Прямоугольник 11"/>
          <p:cNvSpPr/>
          <p:nvPr/>
        </p:nvSpPr>
        <p:spPr>
          <a:xfrm>
            <a:off x="114186" y="107548"/>
            <a:ext cx="6743814" cy="1077218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 Регионального чемпионата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«Молодые профессионалы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s://pp.userapi.com/c848620/v848620972/df865/OK4-dgtnGv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2" t="5629" r="6736" b="5453"/>
          <a:stretch/>
        </p:blipFill>
        <p:spPr bwMode="auto">
          <a:xfrm rot="16200000">
            <a:off x="915659" y="626428"/>
            <a:ext cx="3442514" cy="49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pp.userapi.com/c850024/v850024203/e8c67/-oJi2B08Q6U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r="11813" b="14844"/>
          <a:stretch/>
        </p:blipFill>
        <p:spPr bwMode="auto">
          <a:xfrm rot="5400000">
            <a:off x="3082839" y="5301849"/>
            <a:ext cx="4342389" cy="259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pp.userapi.com/c850024/v850024203/e8c70/DD0LeKGHFh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0" y="5343566"/>
            <a:ext cx="3350912" cy="25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1"/>
            <a:ext cx="6858001" cy="9128990"/>
            <a:chOff x="0" y="-1"/>
            <a:chExt cx="6858001" cy="9128990"/>
          </a:xfrm>
        </p:grpSpPr>
        <p:pic>
          <p:nvPicPr>
            <p:cNvPr id="5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84273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Image result for School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6489"/>
              <a:ext cx="42862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0" y="556489"/>
              <a:ext cx="2571751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00"/>
            <a:stretch/>
          </p:blipFill>
          <p:spPr bwMode="auto">
            <a:xfrm>
              <a:off x="4286251" y="4842739"/>
              <a:ext cx="2571750" cy="428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/>
            <a:stretch/>
          </p:blipFill>
          <p:spPr bwMode="auto">
            <a:xfrm>
              <a:off x="20893" y="-1"/>
              <a:ext cx="4286250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Image result for School"/>
            <p:cNvPicPr>
              <a:picLocks noChangeAspect="1" noChangeArrowheads="1"/>
            </p:cNvPicPr>
            <p:nvPr/>
          </p:nvPicPr>
          <p:blipFill rotWithShape="1"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017" r="40487"/>
            <a:stretch/>
          </p:blipFill>
          <p:spPr bwMode="auto">
            <a:xfrm>
              <a:off x="4307143" y="-1"/>
              <a:ext cx="2550857" cy="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/>
        </p:nvSpPr>
        <p:spPr>
          <a:xfrm>
            <a:off x="114186" y="107548"/>
            <a:ext cx="6743814" cy="584775"/>
          </a:xfrm>
          <a:prstGeom prst="rect">
            <a:avLst/>
          </a:prstGeom>
          <a:solidFill>
            <a:srgbClr val="C00000">
              <a:alpha val="82745"/>
            </a:srgbClr>
          </a:solidFill>
          <a:ln w="28575"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Fifa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Confederation Cup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https://pp.userapi.com/c850024/v850024203/e8c43/j5v_dM98aB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r="14180" b="10207"/>
          <a:stretch/>
        </p:blipFill>
        <p:spPr bwMode="auto">
          <a:xfrm rot="5400000">
            <a:off x="-176806" y="1360682"/>
            <a:ext cx="3840804" cy="2677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pp.userapi.com/c844521/v844521972/164053/8LlgOtezBg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t="4230" r="5416" b="6326"/>
          <a:stretch/>
        </p:blipFill>
        <p:spPr bwMode="auto">
          <a:xfrm rot="10800000">
            <a:off x="3292837" y="1259633"/>
            <a:ext cx="3357263" cy="463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pp.userapi.com/c638525/v638525603/4f0e7/wKQmNSDh-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2" y="4895063"/>
            <a:ext cx="3667729" cy="275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pp.userapi.com/c638525/v638525603/4f0dd/xDCLZ8hM3M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84" y="6371631"/>
            <a:ext cx="3397944" cy="2548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14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pp.userapi.com/c852128/v852128227/7325d/c_QRRiTsa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b="22050"/>
          <a:stretch/>
        </p:blipFill>
        <p:spPr bwMode="auto">
          <a:xfrm>
            <a:off x="166328" y="3923928"/>
            <a:ext cx="6525344" cy="361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75846" y="611560"/>
            <a:ext cx="6525344" cy="2717074"/>
          </a:xfrm>
          <a:prstGeom prst="snip2Diag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6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одним вырезанным скругленным углом 3"/>
          <p:cNvSpPr/>
          <p:nvPr/>
        </p:nvSpPr>
        <p:spPr>
          <a:xfrm>
            <a:off x="332656" y="270751"/>
            <a:ext cx="6192688" cy="2717074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направлений моей педагогической деятельности является преподавание в кружке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конструирования» в Центре детского технического творчества «Факел»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50" name="Picture 14" descr="https://pp.userapi.com/c849136/v849136799/e8339/6RDpvDmqNc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/>
          <a:stretch/>
        </p:blipFill>
        <p:spPr bwMode="auto">
          <a:xfrm>
            <a:off x="2619904" y="3275856"/>
            <a:ext cx="3946857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mage result for ÑÐ¾Ð±Ð¾Ñ Ð¼Ð°Ð¹Ð½ÑÑÐ¾ÑÐ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472" y="4619353"/>
            <a:ext cx="4752528" cy="475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3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pp.userapi.com/c845420/v845420956/1595ec/vG7EnUS1u-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942" y="3059832"/>
            <a:ext cx="4677057" cy="623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332656" y="270750"/>
            <a:ext cx="6336704" cy="2645066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17 по 24 августа 2018 года я прошла курсы подготовки преподавателей робототехники по направлению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Mindshtorm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Scratch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«Лига Роботов»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1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260648" y="23596"/>
            <a:ext cx="6336704" cy="2645066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я начала свою преподавательскую деятельность в роли педагога дополнительного образования в МБУДО «Факел» города Казани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404664" y="7723070"/>
            <a:ext cx="6455703" cy="1420930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ведутся по авторской рабочей программе с использованием современного оборудования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https://pp.userapi.com/c845120/v845120626/126ec4/HjxzRk9j-X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72" y="2915816"/>
            <a:ext cx="5587685" cy="4190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9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201148" y="179512"/>
            <a:ext cx="6455703" cy="1420930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воспитанники посещают занятия 2 раза в неделю по 2 часа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с одним вырезанным скругленным углом 5"/>
          <p:cNvSpPr/>
          <p:nvPr/>
        </p:nvSpPr>
        <p:spPr>
          <a:xfrm>
            <a:off x="836712" y="7723070"/>
            <a:ext cx="6035352" cy="1420930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сложности строить роботов на моих занятиях учатся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ребят от 7 до 11 лет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https://pp.userapi.com/c845123/v845123956/159236/PG-xQO-iOx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9" b="16867"/>
          <a:stretch/>
        </p:blipFill>
        <p:spPr bwMode="auto">
          <a:xfrm>
            <a:off x="198952" y="1606939"/>
            <a:ext cx="357742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pp.userapi.com/c846218/v846218956/159b2f/AHHW_Bb7xa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3" b="10570"/>
          <a:stretch/>
        </p:blipFill>
        <p:spPr bwMode="auto">
          <a:xfrm>
            <a:off x="3466464" y="2987824"/>
            <a:ext cx="3405600" cy="4483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28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338910" y="27729"/>
            <a:ext cx="6180180" cy="2376264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первого полугодия было проведено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открытое занятия «Робот-друг», где ребята строили и представляли свои постройки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pp.userapi.com/c844520/v844520972/157ae9/PR7KvEjRgp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8274" r="29087" b="16245"/>
          <a:stretch/>
        </p:blipFill>
        <p:spPr bwMode="auto">
          <a:xfrm>
            <a:off x="202437" y="2587025"/>
            <a:ext cx="3665653" cy="373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pp.userapi.com/c850124/v850124972/98e17/T1L-4thAXL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4" t="8758" b="16471"/>
          <a:stretch/>
        </p:blipFill>
        <p:spPr bwMode="auto">
          <a:xfrm>
            <a:off x="3258737" y="4872366"/>
            <a:ext cx="3429000" cy="40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338910" y="6732240"/>
            <a:ext cx="2586034" cy="1040547"/>
          </a:xfrm>
          <a:prstGeom prst="wedgeRoundRectCallout">
            <a:avLst>
              <a:gd name="adj1" fmla="val 69226"/>
              <a:gd name="adj2" fmla="val 112880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Газеев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Артём</a:t>
            </a:r>
          </a:p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«Робот-часы»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3868090" y="2587025"/>
            <a:ext cx="2819647" cy="1551184"/>
          </a:xfrm>
          <a:prstGeom prst="wedgeRoundRectCallout">
            <a:avLst>
              <a:gd name="adj1" fmla="val -68865"/>
              <a:gd name="adj2" fmla="val 11952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Шайхутдинов</a:t>
            </a:r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Карим</a:t>
            </a:r>
          </a:p>
          <a:p>
            <a:pPr algn="ctr"/>
            <a:r>
              <a:rPr lang="ru-RU" sz="2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«Шагающая машина»</a:t>
            </a:r>
            <a:endParaRPr lang="ru-RU" sz="24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2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5" r="28177"/>
          <a:stretch/>
        </p:blipFill>
        <p:spPr bwMode="auto">
          <a:xfrm>
            <a:off x="0" y="-1"/>
            <a:ext cx="6858000" cy="929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338910" y="27729"/>
            <a:ext cx="6180180" cy="2376264"/>
          </a:xfrm>
          <a:prstGeom prst="snip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первого полугодия было проведено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открытое занятия «Робот-друг», где ребята строили и представляли свои постройки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https://pp.userapi.com/c846122/v846122956/15e332/Z7t30-FjrP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0" b="25085"/>
          <a:stretch/>
        </p:blipFill>
        <p:spPr bwMode="auto">
          <a:xfrm>
            <a:off x="2783893" y="2770138"/>
            <a:ext cx="3790526" cy="375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pp.userapi.com/c847121/v847121972/157bf3/KVEFSgeSy5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6"/>
          <a:stretch/>
        </p:blipFill>
        <p:spPr bwMode="auto">
          <a:xfrm>
            <a:off x="298467" y="5695344"/>
            <a:ext cx="4029075" cy="344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234077" y="124273"/>
            <a:ext cx="5184576" cy="1207368"/>
          </a:xfrm>
          <a:prstGeom prst="snip2DiagRect">
            <a:avLst/>
          </a:prstGeom>
          <a:solidFill>
            <a:srgbClr val="B3F4FB">
              <a:alpha val="47000"/>
            </a:srgb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деятельность учителя не ограничивается уроками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s://pp.userapi.com/c636331/v636331996/62ec9/3dMVIk3W04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6" y="2638790"/>
            <a:ext cx="4122688" cy="30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pp.userapi.com/c841532/v841532317/365d0/9UUoeC033R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00" y="5436096"/>
            <a:ext cx="4572000" cy="3429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2237700" y="1331641"/>
            <a:ext cx="4620300" cy="1373014"/>
          </a:xfrm>
          <a:prstGeom prst="wedgeEllipseCallou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</a:t>
            </a:r>
            <a:r>
              <a:rPr lang="ru-RU" sz="3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0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4" name="Picture 6" descr="ÐÐ¾Ð³Ð´Ð° Ð¾ÑÐ¼ÐµÑÐ°ÐµÑÑÑ ÐÐµÐ½Ñ ÐÐ¸Ð¾Ð½ÐµÑÐ¸Ð¸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r="33708" b="14207"/>
          <a:stretch/>
        </p:blipFill>
        <p:spPr bwMode="auto">
          <a:xfrm>
            <a:off x="0" y="1259632"/>
            <a:ext cx="6858000" cy="788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476672" y="251520"/>
            <a:ext cx="6048672" cy="1800200"/>
          </a:xfrm>
          <a:prstGeom prst="round2Diag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Вожатый детского оздоровительного лагеря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19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69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Капля 3"/>
          <p:cNvSpPr/>
          <p:nvPr/>
        </p:nvSpPr>
        <p:spPr>
          <a:xfrm flipH="1">
            <a:off x="510898" y="-33318"/>
            <a:ext cx="6199620" cy="3274477"/>
          </a:xfrm>
          <a:prstGeom prst="teardrop">
            <a:avLst>
              <a:gd name="adj" fmla="val 1002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студенты Казанского педагогического колледжа после 3 года обучения выезжают на летнюю практику в Детские оздоровительные лагеря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Татарстана и России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C:\Users\priemniya\Pictures\Сканы\Скан_20181224 (5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t="31593" r="16016" b="36195"/>
          <a:stretch/>
        </p:blipFill>
        <p:spPr bwMode="auto">
          <a:xfrm rot="5400000">
            <a:off x="7578346" y="2351118"/>
            <a:ext cx="434733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priemniya\Pictures\Сканы\Скан_20181224 (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5" t="16945" r="14457" b="50852"/>
          <a:stretch/>
        </p:blipFill>
        <p:spPr bwMode="auto">
          <a:xfrm rot="5400000">
            <a:off x="2993712" y="4016031"/>
            <a:ext cx="4489459" cy="2939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priemniya\Pictures\Сканы\Скан_20181224 (3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7" t="18226" r="15397" b="13406"/>
          <a:stretch/>
        </p:blipFill>
        <p:spPr bwMode="auto">
          <a:xfrm rot="5400000">
            <a:off x="852639" y="4949923"/>
            <a:ext cx="3469154" cy="4941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Капля 4"/>
          <p:cNvSpPr/>
          <p:nvPr/>
        </p:nvSpPr>
        <p:spPr>
          <a:xfrm>
            <a:off x="420753" y="3241159"/>
            <a:ext cx="3189955" cy="2212493"/>
          </a:xfrm>
          <a:prstGeom prst="teardrop">
            <a:avLst/>
          </a:prstGeom>
          <a:solidFill>
            <a:srgbClr val="92D050">
              <a:alpha val="6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№ 2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t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“Звезды Адреналина”</a:t>
            </a:r>
          </a:p>
        </p:txBody>
      </p:sp>
    </p:spTree>
    <p:extLst>
      <p:ext uri="{BB962C8B-B14F-4D97-AF65-F5344CB8AC3E}">
        <p14:creationId xmlns:p14="http://schemas.microsoft.com/office/powerpoint/2010/main" val="23720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апля 4"/>
          <p:cNvSpPr/>
          <p:nvPr/>
        </p:nvSpPr>
        <p:spPr>
          <a:xfrm>
            <a:off x="352229" y="179512"/>
            <a:ext cx="6165304" cy="2411760"/>
          </a:xfrm>
          <a:prstGeom prst="teardrop">
            <a:avLst>
              <a:gd name="adj" fmla="val 10503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мне посчастливилось поработать в ДОЛ «Сосновый Бор»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2 курса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priemniya\Pictures\Сканы\Скан_20181224 (7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9" t="8882" r="16233" b="58385"/>
          <a:stretch/>
        </p:blipFill>
        <p:spPr bwMode="auto">
          <a:xfrm>
            <a:off x="229704" y="5724128"/>
            <a:ext cx="4834239" cy="32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pp.userapi.com/c845417/v845417024/164065/y8dTbUVkzb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56" y="2768130"/>
            <a:ext cx="2820220" cy="376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Капля 7"/>
          <p:cNvSpPr/>
          <p:nvPr/>
        </p:nvSpPr>
        <p:spPr>
          <a:xfrm>
            <a:off x="244926" y="2591272"/>
            <a:ext cx="3189955" cy="2212493"/>
          </a:xfrm>
          <a:prstGeom prst="teardrop">
            <a:avLst/>
          </a:prstGeom>
          <a:solidFill>
            <a:srgbClr val="92D050">
              <a:alpha val="6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№ </a:t>
            </a:r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VIP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персоны</a:t>
            </a:r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tt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91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228550" y="3933"/>
            <a:ext cx="3272458" cy="1228177"/>
          </a:xfrm>
          <a:prstGeom prst="round2DiagRect">
            <a:avLst/>
          </a:prstGeom>
          <a:solidFill>
            <a:srgbClr val="92D05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«Сосновом Бору» я провела 2 смены лета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 descr="C:\Users\priemniya\Pictures\Сканы\Скан_20181224 (9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2593" r="1246" b="48704"/>
          <a:stretch/>
        </p:blipFill>
        <p:spPr bwMode="auto">
          <a:xfrm>
            <a:off x="1937269" y="1232110"/>
            <a:ext cx="4969681" cy="35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priemniya\Pictures\Сканы\Скан_20181224 (8)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t="59352" r="16010" b="7270"/>
          <a:stretch/>
        </p:blipFill>
        <p:spPr bwMode="auto">
          <a:xfrm rot="5400000">
            <a:off x="-455744" y="4745743"/>
            <a:ext cx="4248472" cy="289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43492" y="4931225"/>
            <a:ext cx="3508959" cy="3983862"/>
          </a:xfrm>
          <a:prstGeom prst="round2DiagRect">
            <a:avLst/>
          </a:prstGeom>
          <a:solidFill>
            <a:srgbClr val="92D05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Руководство лагеря подарило мне замечательную возможность в приобретении опыта работы с детьми разного возраста 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0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Капля 8"/>
          <p:cNvSpPr/>
          <p:nvPr/>
        </p:nvSpPr>
        <p:spPr>
          <a:xfrm>
            <a:off x="-17174" y="0"/>
            <a:ext cx="3189955" cy="2212493"/>
          </a:xfrm>
          <a:prstGeom prst="teardrop">
            <a:avLst/>
          </a:prstGeom>
          <a:solidFill>
            <a:srgbClr val="92D050">
              <a:alpha val="64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t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№ </a:t>
            </a:r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VIP 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персоны</a:t>
            </a:r>
            <a:r>
              <a:rPr lang="tt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tt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4" descr="https://pp.userapi.com/c845120/v845120342/15bfb2/Jn2NdkEA3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9" y="2411760"/>
            <a:ext cx="3464269" cy="277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s://pp.userapi.com/c638726/v638726667/5b247/2nS3mni5mC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77" y="6012160"/>
            <a:ext cx="3702488" cy="277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pp.userapi.com/c849124/v849124342/ea688/TSybJt_FLl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11" y="611560"/>
            <a:ext cx="3457061" cy="259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pp.userapi.com/c638720/v638720240/57e98/D2L489k5mc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356" y="4480821"/>
            <a:ext cx="3374316" cy="253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5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ttps://pp.userapi.com/c844722/v844722281/c9e07/GRbhvN4HoM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196" y="0"/>
            <a:ext cx="4564156" cy="342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s://pp.userapi.com/c849032/v849032693/4eedc/kLMn5qHH3j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2" y="4139952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3446648" y="6482569"/>
            <a:ext cx="3188231" cy="2600782"/>
          </a:xfrm>
          <a:prstGeom prst="round2DiagRect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летнюю практику я проходила в ДОК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Яльчик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548680" y="2916438"/>
            <a:ext cx="3188231" cy="1013360"/>
          </a:xfrm>
          <a:prstGeom prst="round2DiagRect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состав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7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s://pp.userapi.com/c847220/v847220955/c9a64/ezpgSgRWmG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29" y="0"/>
            <a:ext cx="4539733" cy="340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https://pp.userapi.com/c847220/v847220955/c9acc/jIBJblZtqL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88" y="3563888"/>
            <a:ext cx="3360373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https://pp.userapi.com/c847220/v847220955/c9ad5/acdiejFKt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475" y="6584690"/>
            <a:ext cx="3357087" cy="251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https://pp.userapi.com/c844617/v844617342/15ef24/R05Ts8xqc9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6" y="4444107"/>
            <a:ext cx="3028866" cy="403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апля 4"/>
          <p:cNvSpPr/>
          <p:nvPr/>
        </p:nvSpPr>
        <p:spPr>
          <a:xfrm>
            <a:off x="-122003" y="2853100"/>
            <a:ext cx="3456384" cy="1421575"/>
          </a:xfrm>
          <a:prstGeom prst="teardrop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отряд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«Позитив»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7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:\Users\priemniya\Pictures\Сканы\Скан_20181224 (10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b="50000"/>
          <a:stretch/>
        </p:blipFill>
        <p:spPr bwMode="auto">
          <a:xfrm>
            <a:off x="1606189" y="-173026"/>
            <a:ext cx="5243899" cy="373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https://pp.userapi.com/c840025/v840025876/87b15/pW2zZC4G41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944" y="3779912"/>
            <a:ext cx="3781128" cy="2832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апля 4"/>
          <p:cNvSpPr/>
          <p:nvPr/>
        </p:nvSpPr>
        <p:spPr>
          <a:xfrm>
            <a:off x="130997" y="3584260"/>
            <a:ext cx="3456384" cy="1421575"/>
          </a:xfrm>
          <a:prstGeom prst="teardrop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отряд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«Позитив»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4" descr="https://pp.userapi.com/c849028/v849028308/e6c61/LrIK0bqsKn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191594"/>
            <a:ext cx="3722343" cy="279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7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priemniya\Pictures\Сканы\Скан_20181224 (11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23839"/>
          <a:stretch/>
        </p:blipFill>
        <p:spPr bwMode="auto">
          <a:xfrm>
            <a:off x="320890" y="-1"/>
            <a:ext cx="5545559" cy="3751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яльчик 2 смена 2018\IMG_20180719_160450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781" y="3751671"/>
            <a:ext cx="4070219" cy="3052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яльчик 2 смена 2018\WP_20180708_17_18_12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26" y="6516216"/>
            <a:ext cx="4285278" cy="241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апля 4"/>
          <p:cNvSpPr/>
          <p:nvPr/>
        </p:nvSpPr>
        <p:spPr>
          <a:xfrm>
            <a:off x="0" y="4860032"/>
            <a:ext cx="3456384" cy="1421575"/>
          </a:xfrm>
          <a:prstGeom prst="teardrop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отряд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Disneyland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6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:\яльчик 2 смена 2018\IMG_20180709_185316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56" y="0"/>
            <a:ext cx="4504699" cy="3378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s://pp.userapi.com/c847220/v847220955/c9a6e/qH4H_OdWnL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316" y="3606992"/>
            <a:ext cx="473323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F:\яльчик 2 смена 2018\IMG_20180714_194836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67" y="5707162"/>
            <a:ext cx="4252461" cy="318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Капля 6"/>
          <p:cNvSpPr/>
          <p:nvPr/>
        </p:nvSpPr>
        <p:spPr>
          <a:xfrm>
            <a:off x="0" y="2411760"/>
            <a:ext cx="3456384" cy="1421575"/>
          </a:xfrm>
          <a:prstGeom prst="teardrop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отряд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Disneyland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7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931" b="6250"/>
          <a:stretch/>
        </p:blipFill>
        <p:spPr bwMode="auto">
          <a:xfrm>
            <a:off x="23732" y="1"/>
            <a:ext cx="6834268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9464" r="84252" b="4973"/>
          <a:stretch/>
        </p:blipFill>
        <p:spPr bwMode="auto">
          <a:xfrm>
            <a:off x="0" y="5724128"/>
            <a:ext cx="900707" cy="341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ÑÐ¸Ð¼Ð²Ð¾Ð»Ñ ÑÑÐ¸ÑÐµÐ»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6" t="5088" r="27837" b="49851"/>
          <a:stretch/>
        </p:blipFill>
        <p:spPr bwMode="auto">
          <a:xfrm>
            <a:off x="6063681" y="0"/>
            <a:ext cx="794319" cy="322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4077" y="124272"/>
            <a:ext cx="5184576" cy="1728191"/>
          </a:xfrm>
          <a:prstGeom prst="snip2DiagRect">
            <a:avLst/>
          </a:prstGeom>
          <a:solidFill>
            <a:srgbClr val="B3F4FB">
              <a:alpha val="47000"/>
            </a:srgb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Преподавать можно математику и химию, обществознание и историю 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76741" y="2068488"/>
            <a:ext cx="6407647" cy="2314039"/>
          </a:xfrm>
          <a:prstGeom prst="snip2DiagRect">
            <a:avLst/>
          </a:prstGeom>
          <a:solidFill>
            <a:srgbClr val="B3F4FB">
              <a:alpha val="47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лишь </a:t>
            </a:r>
          </a:p>
          <a:p>
            <a:pPr algn="ctr"/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НАЧАЛЬНЫХ КЛАССОВ </a:t>
            </a:r>
          </a:p>
          <a:p>
            <a:pPr algn="ctr"/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даёт нам старт в </a:t>
            </a:r>
            <a:r>
              <a:rPr lang="ru-RU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будущее!</a:t>
            </a:r>
            <a:endParaRPr lang="ru-RU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pp.userapi.com/c849332/v849332799/a6333/jpYVZ_TC0p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9" b="6508"/>
          <a:stretch/>
        </p:blipFill>
        <p:spPr bwMode="auto">
          <a:xfrm>
            <a:off x="1112698" y="4572001"/>
            <a:ext cx="5547536" cy="4151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6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s://pp.userapi.com/c847220/v847220955/c9ae8/16s5bHnYlq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81" y="3833335"/>
            <a:ext cx="4260165" cy="284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s://pp.userapi.com/c847220/v847220955/c9a48/QQQWbmcSwE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681" y="6804248"/>
            <a:ext cx="4159557" cy="2339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priemniya\Pictures\Сканы\Скан_20181224 (10)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908720" y="-126808"/>
            <a:ext cx="5890939" cy="405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Капля 6"/>
          <p:cNvSpPr/>
          <p:nvPr/>
        </p:nvSpPr>
        <p:spPr>
          <a:xfrm>
            <a:off x="0" y="5509976"/>
            <a:ext cx="3456384" cy="1421575"/>
          </a:xfrm>
          <a:prstGeom prst="teardrop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отряд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«Фортуна»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69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апля 4"/>
          <p:cNvSpPr/>
          <p:nvPr/>
        </p:nvSpPr>
        <p:spPr>
          <a:xfrm>
            <a:off x="0" y="0"/>
            <a:ext cx="6614983" cy="4346413"/>
          </a:xfrm>
          <a:prstGeom prst="teardrop">
            <a:avLst/>
          </a:prstGeom>
          <a:solidFill>
            <a:srgbClr val="FFFF00">
              <a:alpha val="85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передачи опыта вожатской деятельности, являлась организатором Республиканской профильной смены для студентов ПОО педагогического профиля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Вожатых-Даёшь новый курс»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s://pp.userapi.com/c846121/v846121715/15b2f7/MsCJQERjR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5" y="4480821"/>
            <a:ext cx="5877272" cy="440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9730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Image result for Ð·ÐµÐ»ÐµÐ½ÑÐ¹ ÑÐ¾Ð½ ÑÑÐ°Ð²Ð°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0" b="-5299"/>
          <a:stretch/>
        </p:blipFill>
        <p:spPr bwMode="auto">
          <a:xfrm rot="16200000">
            <a:off x="-1052470" y="870115"/>
            <a:ext cx="9326356" cy="722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44724/v844724715/16058c/s17y7UYd3x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18184"/>
            <a:ext cx="4267307" cy="320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pp.userapi.com/c852216/v852216826/63cee/_Pvhz0Brj-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18" y="3200180"/>
            <a:ext cx="4628417" cy="308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51520/v851520671/60a82/IRRItSwR5R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6136884"/>
            <a:ext cx="4509792" cy="30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4490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933</TotalTime>
  <Words>1316</Words>
  <Application>Microsoft Office PowerPoint</Application>
  <PresentationFormat>Экран (4:3)</PresentationFormat>
  <Paragraphs>275</Paragraphs>
  <Slides>92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93" baseType="lpstr">
      <vt:lpstr>Тема Office</vt:lpstr>
      <vt:lpstr>2</vt:lpstr>
      <vt:lpstr>Презентация PowerPoint</vt:lpstr>
      <vt:lpstr>Есть такая профессия- Родину обучать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Учитель-лидер</vt:lpstr>
      <vt:lpstr>Презентация PowerPoint</vt:lpstr>
      <vt:lpstr>Презентация PowerPoint</vt:lpstr>
      <vt:lpstr>Презентация PowerPoint</vt:lpstr>
      <vt:lpstr>Презентация PowerPoint</vt:lpstr>
      <vt:lpstr>Учитель-ученый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Тагирова Венера Кабировна</cp:lastModifiedBy>
  <cp:revision>87</cp:revision>
  <dcterms:created xsi:type="dcterms:W3CDTF">2018-12-15T10:17:24Z</dcterms:created>
  <dcterms:modified xsi:type="dcterms:W3CDTF">2018-12-24T12:45:40Z</dcterms:modified>
</cp:coreProperties>
</file>